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3" r:id="rId2"/>
    <p:sldId id="309" r:id="rId3"/>
    <p:sldId id="307" r:id="rId4"/>
    <p:sldId id="269" r:id="rId5"/>
    <p:sldId id="256" r:id="rId6"/>
    <p:sldId id="270" r:id="rId7"/>
    <p:sldId id="271" r:id="rId8"/>
    <p:sldId id="257" r:id="rId9"/>
    <p:sldId id="258" r:id="rId10"/>
    <p:sldId id="273" r:id="rId11"/>
    <p:sldId id="274" r:id="rId12"/>
    <p:sldId id="275" r:id="rId13"/>
    <p:sldId id="276" r:id="rId14"/>
    <p:sldId id="277" r:id="rId15"/>
    <p:sldId id="278" r:id="rId16"/>
    <p:sldId id="313" r:id="rId17"/>
    <p:sldId id="260" r:id="rId18"/>
    <p:sldId id="312" r:id="rId19"/>
    <p:sldId id="259" r:id="rId20"/>
    <p:sldId id="279" r:id="rId21"/>
    <p:sldId id="280" r:id="rId22"/>
    <p:sldId id="272" r:id="rId23"/>
    <p:sldId id="281" r:id="rId24"/>
    <p:sldId id="282" r:id="rId25"/>
    <p:sldId id="293" r:id="rId26"/>
    <p:sldId id="284" r:id="rId27"/>
    <p:sldId id="285" r:id="rId28"/>
    <p:sldId id="283" r:id="rId29"/>
    <p:sldId id="306" r:id="rId30"/>
    <p:sldId id="311" r:id="rId31"/>
    <p:sldId id="292" r:id="rId32"/>
    <p:sldId id="308" r:id="rId33"/>
    <p:sldId id="330" r:id="rId34"/>
    <p:sldId id="264" r:id="rId35"/>
    <p:sldId id="314" r:id="rId36"/>
    <p:sldId id="315" r:id="rId37"/>
    <p:sldId id="267" r:id="rId38"/>
    <p:sldId id="316" r:id="rId39"/>
    <p:sldId id="317" r:id="rId40"/>
    <p:sldId id="318" r:id="rId41"/>
    <p:sldId id="319" r:id="rId42"/>
    <p:sldId id="320" r:id="rId43"/>
    <p:sldId id="321" r:id="rId44"/>
    <p:sldId id="290" r:id="rId45"/>
    <p:sldId id="323" r:id="rId46"/>
    <p:sldId id="324" r:id="rId47"/>
    <p:sldId id="295" r:id="rId48"/>
    <p:sldId id="304" r:id="rId49"/>
    <p:sldId id="325" r:id="rId50"/>
    <p:sldId id="326" r:id="rId51"/>
    <p:sldId id="297" r:id="rId52"/>
    <p:sldId id="327" r:id="rId53"/>
    <p:sldId id="328" r:id="rId54"/>
    <p:sldId id="329" r:id="rId55"/>
    <p:sldId id="298" r:id="rId56"/>
    <p:sldId id="305" r:id="rId57"/>
    <p:sldId id="301" r:id="rId58"/>
    <p:sldId id="302" r:id="rId5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E269D01E-BC32-4049-B463-5C60D7B0CCD2}" styleName="Style à thème 2 - Accentuation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51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8" name="Titr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fr-FR" smtClean="0"/>
              <a:t>Cliquez pour modifier le style du titre</a:t>
            </a:r>
            <a:endParaRPr kumimoji="0" lang="en-US"/>
          </a:p>
        </p:txBody>
      </p:sp>
      <p:sp>
        <p:nvSpPr>
          <p:cNvPr id="28" name="Espace réservé de la date 27"/>
          <p:cNvSpPr>
            <a:spLocks noGrp="1"/>
          </p:cNvSpPr>
          <p:nvPr>
            <p:ph type="dt" sz="half" idx="10"/>
          </p:nvPr>
        </p:nvSpPr>
        <p:spPr/>
        <p:txBody>
          <a:bodyPr/>
          <a:lstStyle/>
          <a:p>
            <a:fld id="{8B726DC8-8322-4735-BC01-20BAB29D206A}" type="datetimeFigureOut">
              <a:rPr lang="fr-FR" smtClean="0"/>
              <a:pPr/>
              <a:t>31/05/2012</a:t>
            </a:fld>
            <a:endParaRPr lang="fr-FR"/>
          </a:p>
        </p:txBody>
      </p:sp>
      <p:sp>
        <p:nvSpPr>
          <p:cNvPr id="17" name="Espace réservé du pied de page 16"/>
          <p:cNvSpPr>
            <a:spLocks noGrp="1"/>
          </p:cNvSpPr>
          <p:nvPr>
            <p:ph type="ftr" sz="quarter" idx="11"/>
          </p:nvPr>
        </p:nvSpPr>
        <p:spPr/>
        <p:txBody>
          <a:bodyPr/>
          <a:lstStyle/>
          <a:p>
            <a:endParaRPr lang="fr-FR"/>
          </a:p>
        </p:txBody>
      </p:sp>
      <p:sp>
        <p:nvSpPr>
          <p:cNvPr id="29" name="Espace réservé du numéro de diapositive 28"/>
          <p:cNvSpPr>
            <a:spLocks noGrp="1"/>
          </p:cNvSpPr>
          <p:nvPr>
            <p:ph type="sldNum" sz="quarter" idx="12"/>
          </p:nvPr>
        </p:nvSpPr>
        <p:spPr/>
        <p:txBody>
          <a:bodyPr/>
          <a:lstStyle/>
          <a:p>
            <a:fld id="{F917A449-F5F1-47D4-9A23-CB1D4BA3028E}" type="slidenum">
              <a:rPr lang="fr-FR" smtClean="0"/>
              <a:pPr/>
              <a:t>‹N°›</a:t>
            </a:fld>
            <a:endParaRPr lang="fr-FR"/>
          </a:p>
        </p:txBody>
      </p:sp>
      <p:sp>
        <p:nvSpPr>
          <p:cNvPr id="9" name="Sous-titr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8B726DC8-8322-4735-BC01-20BAB29D206A}" type="datetimeFigureOut">
              <a:rPr lang="fr-FR" smtClean="0"/>
              <a:pPr/>
              <a:t>31/05/2012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8B726DC8-8322-4735-BC01-20BAB29D206A}" type="datetimeFigureOut">
              <a:rPr lang="fr-FR" smtClean="0"/>
              <a:pPr/>
              <a:t>31/05/2012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8B726DC8-8322-4735-BC01-20BAB29D206A}" type="datetimeFigureOut">
              <a:rPr lang="fr-FR" smtClean="0"/>
              <a:pPr/>
              <a:t>31/05/2012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8B726DC8-8322-4735-BC01-20BAB29D206A}" type="datetimeFigureOut">
              <a:rPr lang="fr-FR" smtClean="0"/>
              <a:pPr/>
              <a:t>31/05/2012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a:xfrm>
            <a:off x="7924800" y="6416675"/>
            <a:ext cx="762000" cy="365125"/>
          </a:xfrm>
        </p:spPr>
        <p:txBody>
          <a:bodyPr/>
          <a:lstStyle/>
          <a:p>
            <a:fld id="{F917A449-F5F1-47D4-9A23-CB1D4BA3028E}"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8B726DC8-8322-4735-BC01-20BAB29D206A}" type="datetimeFigureOut">
              <a:rPr lang="fr-FR" smtClean="0"/>
              <a:pPr/>
              <a:t>31/05/2012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8B726DC8-8322-4735-BC01-20BAB29D206A}" type="datetimeFigureOut">
              <a:rPr lang="fr-FR" smtClean="0"/>
              <a:pPr/>
              <a:t>31/05/2012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8B726DC8-8322-4735-BC01-20BAB29D206A}" type="datetimeFigureOut">
              <a:rPr lang="fr-FR" smtClean="0"/>
              <a:pPr/>
              <a:t>31/05/2012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B726DC8-8322-4735-BC01-20BAB29D206A}" type="datetimeFigureOut">
              <a:rPr lang="fr-FR" smtClean="0"/>
              <a:pPr/>
              <a:t>31/05/2012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8B726DC8-8322-4735-BC01-20BAB29D206A}" type="datetimeFigureOut">
              <a:rPr lang="fr-FR" smtClean="0"/>
              <a:pPr/>
              <a:t>31/05/2012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fr-FR" smtClean="0">
                <a:solidFill>
                  <a:schemeClr val="lt1"/>
                </a:solidFill>
                <a:latin typeface="+mn-lt"/>
                <a:ea typeface="+mn-ea"/>
                <a:cs typeface="+mn-cs"/>
              </a:rPr>
              <a:t>Cliquez sur l'icône pour ajouter une image</a:t>
            </a:r>
            <a:endParaRPr kumimoji="0" lang="en-US" dirty="0">
              <a:solidFill>
                <a:schemeClr val="lt1"/>
              </a:solidFill>
              <a:latin typeface="+mn-lt"/>
              <a:ea typeface="+mn-ea"/>
              <a:cs typeface="+mn-cs"/>
            </a:endParaRPr>
          </a:p>
        </p:txBody>
      </p:sp>
      <p:sp>
        <p:nvSpPr>
          <p:cNvPr id="4" name="Espace réservé du texte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8B726DC8-8322-4735-BC01-20BAB29D206A}" type="datetimeFigureOut">
              <a:rPr lang="fr-FR" smtClean="0"/>
              <a:pPr/>
              <a:t>31/05/2012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917A449-F5F1-47D4-9A23-CB1D4BA3028E}"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Espace réservé du titre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B726DC8-8322-4735-BC01-20BAB29D206A}" type="datetimeFigureOut">
              <a:rPr lang="fr-FR" smtClean="0"/>
              <a:pPr/>
              <a:t>31/05/2012</a:t>
            </a:fld>
            <a:endParaRPr lang="fr-FR"/>
          </a:p>
        </p:txBody>
      </p:sp>
      <p:sp>
        <p:nvSpPr>
          <p:cNvPr id="3" name="Espace réservé du pied de page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fr-FR"/>
          </a:p>
        </p:txBody>
      </p:sp>
      <p:sp>
        <p:nvSpPr>
          <p:cNvPr id="23" name="Espace réservé du numéro de diapositive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917A449-F5F1-47D4-9A23-CB1D4BA3028E}"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4546" y="0"/>
            <a:ext cx="4572000" cy="646331"/>
          </a:xfrm>
          <a:prstGeom prst="rect">
            <a:avLst/>
          </a:prstGeom>
        </p:spPr>
        <p:txBody>
          <a:bodyPr>
            <a:spAutoFit/>
          </a:bodyPr>
          <a:lstStyle/>
          <a:p>
            <a:pPr algn="ctr"/>
            <a:r>
              <a:rPr lang="fr-FR" dirty="0" smtClean="0">
                <a:ln w="18415" cmpd="sng">
                  <a:noFill/>
                  <a:prstDash val="solid"/>
                </a:ln>
                <a:solidFill>
                  <a:schemeClr val="bg1">
                    <a:lumMod val="95000"/>
                  </a:schemeClr>
                </a:solidFill>
                <a:effectLst>
                  <a:glow rad="228600">
                    <a:schemeClr val="accent1">
                      <a:satMod val="175000"/>
                      <a:alpha val="40000"/>
                    </a:schemeClr>
                  </a:glow>
                  <a:outerShdw blurRad="63500" dir="3600000" algn="tl" rotWithShape="0">
                    <a:srgbClr val="000000">
                      <a:alpha val="70000"/>
                    </a:srgbClr>
                  </a:outerShdw>
                </a:effectLst>
                <a:latin typeface="Copperplate Gothic Light" pitchFamily="34" charset="0"/>
                <a:cs typeface="David" pitchFamily="2" charset="-79"/>
              </a:rPr>
              <a:t>LA REPUBLIQUE ALGERIENNE </a:t>
            </a:r>
          </a:p>
          <a:p>
            <a:pPr algn="ctr"/>
            <a:r>
              <a:rPr lang="fr-FR" dirty="0" smtClean="0">
                <a:ln w="18415" cmpd="sng">
                  <a:noFill/>
                  <a:prstDash val="solid"/>
                </a:ln>
                <a:solidFill>
                  <a:schemeClr val="bg1">
                    <a:lumMod val="95000"/>
                  </a:schemeClr>
                </a:solidFill>
                <a:effectLst>
                  <a:glow rad="228600">
                    <a:schemeClr val="accent1">
                      <a:satMod val="175000"/>
                      <a:alpha val="40000"/>
                    </a:schemeClr>
                  </a:glow>
                  <a:outerShdw blurRad="63500" dir="3600000" algn="tl" rotWithShape="0">
                    <a:srgbClr val="000000">
                      <a:alpha val="70000"/>
                    </a:srgbClr>
                  </a:outerShdw>
                </a:effectLst>
                <a:latin typeface="Copperplate Gothic Light" pitchFamily="34" charset="0"/>
                <a:cs typeface="David" pitchFamily="2" charset="-79"/>
              </a:rPr>
              <a:t>DEMOCRATIQUE ET POPULAIRE</a:t>
            </a:r>
            <a:endParaRPr lang="ar-EG" dirty="0">
              <a:ln w="18415" cmpd="sng">
                <a:noFill/>
                <a:prstDash val="solid"/>
              </a:ln>
              <a:solidFill>
                <a:schemeClr val="bg1">
                  <a:lumMod val="95000"/>
                </a:schemeClr>
              </a:solidFill>
              <a:effectLst>
                <a:glow rad="228600">
                  <a:schemeClr val="accent1">
                    <a:satMod val="175000"/>
                    <a:alpha val="40000"/>
                  </a:schemeClr>
                </a:glow>
                <a:outerShdw blurRad="63500" dir="3600000" algn="tl" rotWithShape="0">
                  <a:srgbClr val="000000">
                    <a:alpha val="70000"/>
                  </a:srgbClr>
                </a:outerShdw>
              </a:effectLst>
              <a:latin typeface="Copperplate Gothic Light" pitchFamily="34" charset="0"/>
            </a:endParaRPr>
          </a:p>
        </p:txBody>
      </p:sp>
      <p:sp>
        <p:nvSpPr>
          <p:cNvPr id="3" name="Rectangle 2"/>
          <p:cNvSpPr/>
          <p:nvPr/>
        </p:nvSpPr>
        <p:spPr>
          <a:xfrm>
            <a:off x="1857356" y="642918"/>
            <a:ext cx="5786478" cy="923330"/>
          </a:xfrm>
          <a:prstGeom prst="rect">
            <a:avLst/>
          </a:prstGeom>
        </p:spPr>
        <p:txBody>
          <a:bodyPr wrap="square">
            <a:spAutoFit/>
          </a:bodyPr>
          <a:lstStyle/>
          <a:p>
            <a:pPr algn="ctr"/>
            <a:r>
              <a:rPr lang="fr-FR" dirty="0" smtClean="0">
                <a:ln w="18415" cmpd="sng">
                  <a:solidFill>
                    <a:srgbClr val="FFFFFF"/>
                  </a:solidFill>
                  <a:prstDash val="solid"/>
                </a:ln>
                <a:solidFill>
                  <a:srgbClr val="FFFFFF"/>
                </a:solidFill>
                <a:effectLst>
                  <a:glow rad="228600">
                    <a:schemeClr val="accent3">
                      <a:satMod val="175000"/>
                      <a:alpha val="40000"/>
                    </a:schemeClr>
                  </a:glow>
                  <a:outerShdw blurRad="63500" dir="3600000" algn="tl" rotWithShape="0">
                    <a:srgbClr val="000000">
                      <a:alpha val="70000"/>
                    </a:srgbClr>
                  </a:outerShdw>
                </a:effectLst>
                <a:latin typeface="Copperplate Gothic Light" pitchFamily="34" charset="0"/>
                <a:cs typeface="David" pitchFamily="2" charset="-79"/>
              </a:rPr>
              <a:t>LE MINISTERE DE L’ENSEIGNEMENTSUPERIEUR ET DE LA </a:t>
            </a:r>
          </a:p>
          <a:p>
            <a:pPr algn="ctr"/>
            <a:r>
              <a:rPr lang="fr-FR" dirty="0" smtClean="0">
                <a:ln w="18415" cmpd="sng">
                  <a:solidFill>
                    <a:srgbClr val="FFFFFF"/>
                  </a:solidFill>
                  <a:prstDash val="solid"/>
                </a:ln>
                <a:solidFill>
                  <a:srgbClr val="FFFFFF"/>
                </a:solidFill>
                <a:effectLst>
                  <a:glow rad="228600">
                    <a:schemeClr val="accent3">
                      <a:satMod val="175000"/>
                      <a:alpha val="40000"/>
                    </a:schemeClr>
                  </a:glow>
                  <a:outerShdw blurRad="63500" dir="3600000" algn="tl" rotWithShape="0">
                    <a:srgbClr val="000000">
                      <a:alpha val="70000"/>
                    </a:srgbClr>
                  </a:outerShdw>
                </a:effectLst>
                <a:latin typeface="Copperplate Gothic Light" pitchFamily="34" charset="0"/>
                <a:cs typeface="David" pitchFamily="2" charset="-79"/>
              </a:rPr>
              <a:t>RECHERCHE SCIENTIFIQUE</a:t>
            </a:r>
            <a:endParaRPr lang="ar-EG" dirty="0">
              <a:ln w="18415" cmpd="sng">
                <a:solidFill>
                  <a:srgbClr val="FFFFFF"/>
                </a:solidFill>
                <a:prstDash val="solid"/>
              </a:ln>
              <a:solidFill>
                <a:srgbClr val="FFFFFF"/>
              </a:solidFill>
              <a:effectLst>
                <a:glow rad="228600">
                  <a:schemeClr val="accent3">
                    <a:satMod val="175000"/>
                    <a:alpha val="40000"/>
                  </a:schemeClr>
                </a:glow>
                <a:outerShdw blurRad="63500" dir="3600000" algn="tl" rotWithShape="0">
                  <a:srgbClr val="000000">
                    <a:alpha val="70000"/>
                  </a:srgbClr>
                </a:outerShdw>
              </a:effectLst>
              <a:latin typeface="Copperplate Gothic Light" pitchFamily="34" charset="0"/>
            </a:endParaRPr>
          </a:p>
        </p:txBody>
      </p:sp>
      <p:sp>
        <p:nvSpPr>
          <p:cNvPr id="4" name="Rectangle 3"/>
          <p:cNvSpPr/>
          <p:nvPr/>
        </p:nvSpPr>
        <p:spPr>
          <a:xfrm>
            <a:off x="1571604" y="1571612"/>
            <a:ext cx="6000792" cy="369332"/>
          </a:xfrm>
          <a:prstGeom prst="rect">
            <a:avLst/>
          </a:prstGeom>
        </p:spPr>
        <p:txBody>
          <a:bodyPr wrap="square">
            <a:spAutoFit/>
          </a:bodyPr>
          <a:lstStyle/>
          <a:p>
            <a:pPr algn="ctr"/>
            <a:r>
              <a:rPr lang="fr-FR" dirty="0" smtClean="0">
                <a:ln w="18415" cmpd="sng">
                  <a:solidFill>
                    <a:srgbClr val="FFFFFF"/>
                  </a:solidFill>
                  <a:prstDash val="solid"/>
                </a:ln>
                <a:solidFill>
                  <a:schemeClr val="tx2">
                    <a:lumMod val="60000"/>
                    <a:lumOff val="40000"/>
                  </a:schemeClr>
                </a:solidFill>
                <a:effectLst>
                  <a:glow rad="228600">
                    <a:schemeClr val="accent3">
                      <a:satMod val="175000"/>
                      <a:alpha val="40000"/>
                    </a:schemeClr>
                  </a:glow>
                  <a:outerShdw blurRad="63500" dir="3600000" algn="tl" rotWithShape="0">
                    <a:srgbClr val="000000">
                      <a:alpha val="70000"/>
                    </a:srgbClr>
                  </a:outerShdw>
                </a:effectLst>
                <a:latin typeface="Copperplate Gothic Light" pitchFamily="34" charset="0"/>
                <a:cs typeface="David" pitchFamily="2" charset="-79"/>
              </a:rPr>
              <a:t>L’UNIVERSITE MENTOURI DE CONSTANTINE</a:t>
            </a:r>
          </a:p>
        </p:txBody>
      </p:sp>
      <p:sp>
        <p:nvSpPr>
          <p:cNvPr id="5" name="Rectangle 4"/>
          <p:cNvSpPr/>
          <p:nvPr/>
        </p:nvSpPr>
        <p:spPr>
          <a:xfrm>
            <a:off x="0" y="2000240"/>
            <a:ext cx="5500694" cy="369332"/>
          </a:xfrm>
          <a:prstGeom prst="rect">
            <a:avLst/>
          </a:prstGeom>
        </p:spPr>
        <p:txBody>
          <a:bodyPr wrap="square">
            <a:spAutoFit/>
          </a:bodyPr>
          <a:lstStyle/>
          <a:p>
            <a:r>
              <a:rPr lang="fr-FR" b="1" dirty="0" smtClean="0">
                <a:ln/>
                <a:solidFill>
                  <a:schemeClr val="accent3"/>
                </a:solidFill>
              </a:rPr>
              <a:t>Département de gestion et techniques urbaines</a:t>
            </a:r>
            <a:endParaRPr lang="fr-CA" b="1" dirty="0">
              <a:ln/>
              <a:solidFill>
                <a:schemeClr val="accent3"/>
              </a:solidFill>
              <a:latin typeface="Copperplate Gothic Bold" pitchFamily="34" charset="0"/>
            </a:endParaRPr>
          </a:p>
        </p:txBody>
      </p:sp>
      <p:sp>
        <p:nvSpPr>
          <p:cNvPr id="6" name="Rectangle 5"/>
          <p:cNvSpPr/>
          <p:nvPr/>
        </p:nvSpPr>
        <p:spPr>
          <a:xfrm>
            <a:off x="1214414" y="2857496"/>
            <a:ext cx="6867586"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pPr algn="ctr"/>
            <a:r>
              <a:rPr lang="fr-CA" sz="3200" b="1" dirty="0" smtClean="0">
                <a:solidFill>
                  <a:srgbClr val="C00000"/>
                </a:solidFill>
                <a:latin typeface="Copperplate Gothic Bold" pitchFamily="34" charset="0"/>
              </a:rPr>
              <a:t>Le</a:t>
            </a:r>
            <a:r>
              <a:rPr lang="fr-CA" sz="3600" b="1" dirty="0" smtClean="0">
                <a:solidFill>
                  <a:srgbClr val="C00000"/>
                </a:solidFill>
                <a:latin typeface="Copperplate Gothic Bold" pitchFamily="34" charset="0"/>
              </a:rPr>
              <a:t> </a:t>
            </a:r>
            <a:r>
              <a:rPr lang="fr-CA" sz="3200" b="1" dirty="0" smtClean="0">
                <a:solidFill>
                  <a:srgbClr val="C00000"/>
                </a:solidFill>
                <a:latin typeface="Copperplate Gothic Bold" pitchFamily="34" charset="0"/>
              </a:rPr>
              <a:t>Plan</a:t>
            </a:r>
            <a:r>
              <a:rPr lang="fr-CA" sz="3600" b="1" dirty="0" smtClean="0">
                <a:solidFill>
                  <a:srgbClr val="C00000"/>
                </a:solidFill>
                <a:latin typeface="Copperplate Gothic Bold" pitchFamily="34" charset="0"/>
              </a:rPr>
              <a:t> </a:t>
            </a:r>
            <a:r>
              <a:rPr lang="fr-CA" sz="3200" b="1" dirty="0" smtClean="0">
                <a:solidFill>
                  <a:srgbClr val="C00000"/>
                </a:solidFill>
                <a:latin typeface="Copperplate Gothic Bold" pitchFamily="34" charset="0"/>
              </a:rPr>
              <a:t>d’Occupation</a:t>
            </a:r>
            <a:r>
              <a:rPr lang="fr-CA" sz="3600" b="1" dirty="0" smtClean="0">
                <a:solidFill>
                  <a:srgbClr val="C00000"/>
                </a:solidFill>
                <a:latin typeface="Copperplate Gothic Bold" pitchFamily="34" charset="0"/>
              </a:rPr>
              <a:t> </a:t>
            </a:r>
            <a:r>
              <a:rPr lang="fr-CA" sz="3200" b="1" dirty="0" smtClean="0">
                <a:solidFill>
                  <a:srgbClr val="C00000"/>
                </a:solidFill>
                <a:latin typeface="Copperplate Gothic Bold" pitchFamily="34" charset="0"/>
              </a:rPr>
              <a:t>du</a:t>
            </a:r>
            <a:r>
              <a:rPr lang="fr-CA" sz="3600" b="1" dirty="0" smtClean="0">
                <a:solidFill>
                  <a:srgbClr val="C00000"/>
                </a:solidFill>
                <a:latin typeface="Copperplate Gothic Bold" pitchFamily="34" charset="0"/>
              </a:rPr>
              <a:t> </a:t>
            </a:r>
            <a:r>
              <a:rPr lang="fr-CA" sz="3200" b="1" dirty="0" smtClean="0">
                <a:solidFill>
                  <a:srgbClr val="C00000"/>
                </a:solidFill>
                <a:latin typeface="Copperplate Gothic Bold" pitchFamily="34" charset="0"/>
              </a:rPr>
              <a:t>Sol</a:t>
            </a:r>
            <a:endParaRPr lang="fr-CA" sz="3600" b="1" dirty="0" smtClean="0">
              <a:solidFill>
                <a:srgbClr val="C00000"/>
              </a:solidFill>
              <a:latin typeface="Copperplate Gothic Bold" pitchFamily="34" charset="0"/>
            </a:endParaRPr>
          </a:p>
        </p:txBody>
      </p:sp>
      <p:sp>
        <p:nvSpPr>
          <p:cNvPr id="7" name="Rectangle 6"/>
          <p:cNvSpPr/>
          <p:nvPr/>
        </p:nvSpPr>
        <p:spPr>
          <a:xfrm>
            <a:off x="6643702" y="3857628"/>
            <a:ext cx="1913537" cy="369332"/>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r>
              <a:rPr lang="fr-CA" b="1" dirty="0" smtClean="0">
                <a:solidFill>
                  <a:schemeClr val="bg1"/>
                </a:solidFill>
                <a:latin typeface="Copperplate Gothic Bold" pitchFamily="34" charset="0"/>
              </a:rPr>
              <a:t>Encadre par:</a:t>
            </a:r>
          </a:p>
        </p:txBody>
      </p:sp>
      <p:sp>
        <p:nvSpPr>
          <p:cNvPr id="8" name="Rectangle 7"/>
          <p:cNvSpPr/>
          <p:nvPr/>
        </p:nvSpPr>
        <p:spPr>
          <a:xfrm>
            <a:off x="500034" y="3929066"/>
            <a:ext cx="1822743"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a:spAutoFit/>
          </a:bodyPr>
          <a:lstStyle/>
          <a:p>
            <a:r>
              <a:rPr lang="fr-CA" b="1" dirty="0" smtClean="0">
                <a:solidFill>
                  <a:schemeClr val="bg1"/>
                </a:solidFill>
                <a:latin typeface="Copperplate Gothic Bold" pitchFamily="34" charset="0"/>
                <a:ea typeface="BatangChe" pitchFamily="49" charset="-127"/>
              </a:rPr>
              <a:t>Réalisé par:</a:t>
            </a:r>
          </a:p>
        </p:txBody>
      </p:sp>
      <p:sp>
        <p:nvSpPr>
          <p:cNvPr id="9" name="Rectangle 8"/>
          <p:cNvSpPr/>
          <p:nvPr/>
        </p:nvSpPr>
        <p:spPr>
          <a:xfrm>
            <a:off x="2071670" y="6286520"/>
            <a:ext cx="4379340" cy="369332"/>
          </a:xfrm>
          <a:prstGeom prst="rect">
            <a:avLst/>
          </a:prstGeom>
        </p:spPr>
        <p:txBody>
          <a:bodyPr wrap="none">
            <a:spAutoFit/>
          </a:bodyPr>
          <a:lstStyle/>
          <a:p>
            <a:pPr algn="ctr"/>
            <a:r>
              <a:rPr lang="fr-CA" b="1" dirty="0" smtClean="0">
                <a:solidFill>
                  <a:srgbClr val="00B0F0"/>
                </a:solidFill>
                <a:latin typeface="Castellar" pitchFamily="18" charset="0"/>
              </a:rPr>
              <a:t>Année Universitaire  2011-2o12</a:t>
            </a:r>
            <a:endParaRPr lang="fr-CA" b="1" dirty="0">
              <a:solidFill>
                <a:srgbClr val="00B0F0"/>
              </a:solidFill>
              <a:latin typeface="Castellar"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2844" y="1000108"/>
            <a:ext cx="8643998" cy="163121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lvl="0" algn="just" fontAlgn="base">
              <a:spcBef>
                <a:spcPct val="0"/>
              </a:spcBef>
              <a:spcAft>
                <a:spcPct val="0"/>
              </a:spcAft>
            </a:pPr>
            <a:r>
              <a:rPr lang="fr-FR" sz="2800" b="1" u="sng" dirty="0" smtClean="0">
                <a:solidFill>
                  <a:schemeClr val="bg1"/>
                </a:solidFill>
                <a:latin typeface="Times New Roman" pitchFamily="18" charset="0"/>
                <a:cs typeface="Times New Roman" pitchFamily="18" charset="0"/>
              </a:rPr>
              <a:t>les vents :</a:t>
            </a:r>
          </a:p>
          <a:p>
            <a:pPr lvl="0" algn="just" fontAlgn="base">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les vents dominants sont humides et froids de direction :   </a:t>
            </a:r>
          </a:p>
          <a:p>
            <a:pPr lvl="0" algn="just" fontAlgn="base">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Nord-ouest en hiver et en été c’est le Sirocco qui souffle ; un vent sec et chaud de direction Sud</a:t>
            </a:r>
            <a:r>
              <a:rPr lang="fr-FR" sz="1400" dirty="0" smtClean="0">
                <a:solidFill>
                  <a:schemeClr val="bg1"/>
                </a:solidFill>
                <a:latin typeface="Arial" pitchFamily="34" charset="0"/>
                <a:ea typeface="Times New Roman" pitchFamily="18" charset="0"/>
                <a:cs typeface="Arial" pitchFamily="34" charset="0"/>
              </a:rPr>
              <a:t>.</a:t>
            </a:r>
            <a:endParaRPr lang="fr-FR" dirty="0" smtClean="0">
              <a:solidFill>
                <a:schemeClr val="bg1"/>
              </a:solidFill>
              <a:latin typeface="Arial" pitchFamily="34" charset="0"/>
              <a:cs typeface="Arial" pitchFamily="34" charset="0"/>
            </a:endParaRPr>
          </a:p>
        </p:txBody>
      </p:sp>
      <p:graphicFrame>
        <p:nvGraphicFramePr>
          <p:cNvPr id="4" name="Tableau 3"/>
          <p:cNvGraphicFramePr>
            <a:graphicFrameLocks noGrp="1"/>
          </p:cNvGraphicFramePr>
          <p:nvPr/>
        </p:nvGraphicFramePr>
        <p:xfrm>
          <a:off x="214282" y="3071810"/>
          <a:ext cx="8560679" cy="1858131"/>
        </p:xfrm>
        <a:graphic>
          <a:graphicData uri="http://schemas.openxmlformats.org/drawingml/2006/table">
            <a:tbl>
              <a:tblPr>
                <a:tableStyleId>{775DCB02-9BB8-47FD-8907-85C794F793BA}</a:tableStyleId>
              </a:tblPr>
              <a:tblGrid>
                <a:gridCol w="1191054"/>
                <a:gridCol w="595526"/>
                <a:gridCol w="530730"/>
                <a:gridCol w="508172"/>
                <a:gridCol w="508172"/>
                <a:gridCol w="509011"/>
                <a:gridCol w="509011"/>
                <a:gridCol w="509011"/>
                <a:gridCol w="485493"/>
                <a:gridCol w="595526"/>
                <a:gridCol w="595526"/>
                <a:gridCol w="594687"/>
                <a:gridCol w="595526"/>
                <a:gridCol w="833234"/>
              </a:tblGrid>
              <a:tr h="488651">
                <a:tc>
                  <a:txBody>
                    <a:bodyPr/>
                    <a:lstStyle/>
                    <a:p>
                      <a:pPr>
                        <a:lnSpc>
                          <a:spcPct val="115000"/>
                        </a:lnSpc>
                        <a:spcAft>
                          <a:spcPts val="0"/>
                        </a:spcAft>
                      </a:pPr>
                      <a:r>
                        <a:rPr lang="fr-FR" sz="1600" b="1" dirty="0"/>
                        <a:t>Les mois</a:t>
                      </a:r>
                      <a:endParaRPr lang="fr-FR" sz="1600" b="1" dirty="0">
                        <a:latin typeface="Calibri"/>
                        <a:ea typeface="Calibri"/>
                        <a:cs typeface="Arial"/>
                      </a:endParaRPr>
                    </a:p>
                  </a:txBody>
                  <a:tcPr marL="64546" marR="64546" marT="0" marB="0"/>
                </a:tc>
                <a:tc>
                  <a:txBody>
                    <a:bodyPr/>
                    <a:lstStyle/>
                    <a:p>
                      <a:pPr>
                        <a:lnSpc>
                          <a:spcPct val="115000"/>
                        </a:lnSpc>
                        <a:spcAft>
                          <a:spcPts val="0"/>
                        </a:spcAft>
                      </a:pPr>
                      <a:r>
                        <a:rPr lang="fr-FR" sz="1600" b="1" dirty="0"/>
                        <a:t>1</a:t>
                      </a:r>
                      <a:endParaRPr lang="fr-FR" sz="1600" b="1" dirty="0">
                        <a:latin typeface="Calibri"/>
                        <a:ea typeface="Calibri"/>
                        <a:cs typeface="Arial"/>
                      </a:endParaRPr>
                    </a:p>
                  </a:txBody>
                  <a:tcPr marL="64546" marR="64546" marT="0" marB="0"/>
                </a:tc>
                <a:tc>
                  <a:txBody>
                    <a:bodyPr/>
                    <a:lstStyle/>
                    <a:p>
                      <a:pPr>
                        <a:lnSpc>
                          <a:spcPct val="115000"/>
                        </a:lnSpc>
                        <a:spcAft>
                          <a:spcPts val="0"/>
                        </a:spcAft>
                      </a:pPr>
                      <a:r>
                        <a:rPr lang="fr-FR" sz="1600" b="1"/>
                        <a:t>2</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3</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4</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5</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6</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7</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8</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9</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10</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11</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12</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L’année</a:t>
                      </a:r>
                      <a:endParaRPr lang="fr-FR" sz="1600" b="1">
                        <a:latin typeface="Calibri"/>
                        <a:ea typeface="Calibri"/>
                        <a:cs typeface="Arial"/>
                      </a:endParaRPr>
                    </a:p>
                  </a:txBody>
                  <a:tcPr marL="64546" marR="64546" marT="0" marB="0"/>
                </a:tc>
              </a:tr>
              <a:tr h="1297299">
                <a:tc>
                  <a:txBody>
                    <a:bodyPr/>
                    <a:lstStyle/>
                    <a:p>
                      <a:pPr>
                        <a:lnSpc>
                          <a:spcPct val="115000"/>
                        </a:lnSpc>
                        <a:spcAft>
                          <a:spcPts val="0"/>
                        </a:spcAft>
                      </a:pPr>
                      <a:r>
                        <a:rPr lang="fr-FR" sz="1600" b="1" dirty="0"/>
                        <a:t>Vitesse moyenne(M/S)</a:t>
                      </a:r>
                      <a:endParaRPr lang="fr-FR" sz="1600" b="1" dirty="0">
                        <a:latin typeface="Calibri"/>
                        <a:ea typeface="Calibri"/>
                        <a:cs typeface="Arial"/>
                      </a:endParaRPr>
                    </a:p>
                  </a:txBody>
                  <a:tcPr marL="64546" marR="64546" marT="0" marB="0"/>
                </a:tc>
                <a:tc>
                  <a:txBody>
                    <a:bodyPr/>
                    <a:lstStyle/>
                    <a:p>
                      <a:pPr rtl="1">
                        <a:lnSpc>
                          <a:spcPct val="115000"/>
                        </a:lnSpc>
                        <a:spcAft>
                          <a:spcPts val="0"/>
                        </a:spcAft>
                      </a:pPr>
                      <a:r>
                        <a:rPr lang="ar-SA" sz="1600" b="1" dirty="0"/>
                        <a:t>2.61</a:t>
                      </a:r>
                      <a:endParaRPr lang="fr-FR" sz="1600" b="1" dirty="0">
                        <a:latin typeface="Calibri"/>
                        <a:ea typeface="Calibri"/>
                        <a:cs typeface="Arial"/>
                      </a:endParaRPr>
                    </a:p>
                  </a:txBody>
                  <a:tcPr marL="64546" marR="64546" marT="0" marB="0"/>
                </a:tc>
                <a:tc>
                  <a:txBody>
                    <a:bodyPr/>
                    <a:lstStyle/>
                    <a:p>
                      <a:pPr>
                        <a:lnSpc>
                          <a:spcPct val="115000"/>
                        </a:lnSpc>
                        <a:spcAft>
                          <a:spcPts val="0"/>
                        </a:spcAft>
                      </a:pPr>
                      <a:r>
                        <a:rPr lang="fr-FR" sz="1600" b="1"/>
                        <a:t>2.63</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dirty="0"/>
                        <a:t>2.83</a:t>
                      </a:r>
                      <a:endParaRPr lang="fr-FR" sz="1600" b="1" dirty="0">
                        <a:latin typeface="Calibri"/>
                        <a:ea typeface="Calibri"/>
                        <a:cs typeface="Arial"/>
                      </a:endParaRPr>
                    </a:p>
                  </a:txBody>
                  <a:tcPr marL="64546" marR="64546" marT="0" marB="0"/>
                </a:tc>
                <a:tc>
                  <a:txBody>
                    <a:bodyPr/>
                    <a:lstStyle/>
                    <a:p>
                      <a:pPr>
                        <a:lnSpc>
                          <a:spcPct val="115000"/>
                        </a:lnSpc>
                        <a:spcAft>
                          <a:spcPts val="0"/>
                        </a:spcAft>
                      </a:pPr>
                      <a:r>
                        <a:rPr lang="fr-FR" sz="1600" b="1"/>
                        <a:t>2.66</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2.28</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2.29</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dirty="0"/>
                        <a:t>2.28</a:t>
                      </a:r>
                      <a:endParaRPr lang="fr-FR" sz="1600" b="1" dirty="0">
                        <a:latin typeface="Calibri"/>
                        <a:ea typeface="Calibri"/>
                        <a:cs typeface="Arial"/>
                      </a:endParaRPr>
                    </a:p>
                  </a:txBody>
                  <a:tcPr marL="64546" marR="64546" marT="0" marB="0"/>
                </a:tc>
                <a:tc>
                  <a:txBody>
                    <a:bodyPr/>
                    <a:lstStyle/>
                    <a:p>
                      <a:pPr>
                        <a:lnSpc>
                          <a:spcPct val="115000"/>
                        </a:lnSpc>
                        <a:spcAft>
                          <a:spcPts val="0"/>
                        </a:spcAft>
                      </a:pPr>
                      <a:r>
                        <a:rPr lang="fr-FR" sz="1600" b="1"/>
                        <a:t>2.06</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2.10</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2.07</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2.46</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a:t>2.61</a:t>
                      </a:r>
                      <a:endParaRPr lang="fr-FR" sz="1600" b="1">
                        <a:latin typeface="Calibri"/>
                        <a:ea typeface="Calibri"/>
                        <a:cs typeface="Arial"/>
                      </a:endParaRPr>
                    </a:p>
                  </a:txBody>
                  <a:tcPr marL="64546" marR="64546" marT="0" marB="0"/>
                </a:tc>
                <a:tc>
                  <a:txBody>
                    <a:bodyPr/>
                    <a:lstStyle/>
                    <a:p>
                      <a:pPr>
                        <a:lnSpc>
                          <a:spcPct val="115000"/>
                        </a:lnSpc>
                        <a:spcAft>
                          <a:spcPts val="0"/>
                        </a:spcAft>
                      </a:pPr>
                      <a:r>
                        <a:rPr lang="fr-FR" sz="1600" b="1" dirty="0"/>
                        <a:t>2.40</a:t>
                      </a:r>
                      <a:endParaRPr lang="fr-FR" sz="1600" b="1" dirty="0">
                        <a:latin typeface="Calibri"/>
                        <a:ea typeface="Calibri"/>
                        <a:cs typeface="Arial"/>
                      </a:endParaRPr>
                    </a:p>
                  </a:txBody>
                  <a:tcPr marL="64546" marR="64546" marT="0" marB="0"/>
                </a:tc>
              </a:tr>
            </a:tbl>
          </a:graphicData>
        </a:graphic>
      </p:graphicFrame>
      <p:sp>
        <p:nvSpPr>
          <p:cNvPr id="5" name="Rectangle 4"/>
          <p:cNvSpPr/>
          <p:nvPr/>
        </p:nvSpPr>
        <p:spPr>
          <a:xfrm>
            <a:off x="3143240" y="142852"/>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climat</a:t>
            </a:r>
            <a:endParaRPr lang="fr-FR" sz="2400" b="1" u="sng"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l="12198" t="10847" r="47339" b="11207"/>
          <a:stretch>
            <a:fillRect/>
          </a:stretch>
        </p:blipFill>
        <p:spPr bwMode="auto">
          <a:xfrm>
            <a:off x="214282" y="214290"/>
            <a:ext cx="8715436" cy="66437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Flèche droite 3"/>
          <p:cNvSpPr/>
          <p:nvPr/>
        </p:nvSpPr>
        <p:spPr>
          <a:xfrm rot="2457895">
            <a:off x="1071538" y="114298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Flèche vers le haut 4"/>
          <p:cNvSpPr/>
          <p:nvPr/>
        </p:nvSpPr>
        <p:spPr>
          <a:xfrm>
            <a:off x="2143108" y="564357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Bulle ronde 5"/>
          <p:cNvSpPr/>
          <p:nvPr/>
        </p:nvSpPr>
        <p:spPr bwMode="auto">
          <a:xfrm>
            <a:off x="6715140" y="1071546"/>
            <a:ext cx="1928813" cy="1500187"/>
          </a:xfrm>
          <a:prstGeom prst="wedgeEllipseCallout">
            <a:avLst>
              <a:gd name="adj1" fmla="val -295361"/>
              <a:gd name="adj2" fmla="val -9199"/>
            </a:avLst>
          </a:prstGeom>
          <a:ln>
            <a:solidFill>
              <a:srgbClr val="66FF66"/>
            </a:solidFill>
          </a:ln>
        </p:spPr>
        <p:style>
          <a:lnRef idx="1">
            <a:schemeClr val="accent5"/>
          </a:lnRef>
          <a:fillRef idx="2">
            <a:schemeClr val="accent5"/>
          </a:fillRef>
          <a:effectRef idx="1">
            <a:schemeClr val="accent5"/>
          </a:effectRef>
          <a:fontRef idx="minor">
            <a:schemeClr val="dk1"/>
          </a:fontRef>
        </p:style>
        <p:txBody>
          <a:bodyPr rtlCol="1" anchor="ctr"/>
          <a:lstStyle/>
          <a:p>
            <a:pPr algn="ctr" rtl="0">
              <a:defRPr/>
            </a:pPr>
            <a:r>
              <a:rPr lang="fr-FR" sz="2000" b="0" dirty="0" smtClean="0"/>
              <a:t>Nord est en hiver</a:t>
            </a:r>
            <a:endParaRPr lang="ar-EG" sz="2000" b="0" dirty="0"/>
          </a:p>
        </p:txBody>
      </p:sp>
      <p:sp>
        <p:nvSpPr>
          <p:cNvPr id="7" name="Bulle ronde 6"/>
          <p:cNvSpPr/>
          <p:nvPr/>
        </p:nvSpPr>
        <p:spPr bwMode="auto">
          <a:xfrm>
            <a:off x="7000892" y="5072074"/>
            <a:ext cx="1785949" cy="1500187"/>
          </a:xfrm>
          <a:prstGeom prst="wedgeEllipseCallout">
            <a:avLst>
              <a:gd name="adj1" fmla="val -295361"/>
              <a:gd name="adj2" fmla="val -9199"/>
            </a:avLst>
          </a:prstGeom>
          <a:ln>
            <a:solidFill>
              <a:srgbClr val="66FF66"/>
            </a:solidFill>
          </a:ln>
        </p:spPr>
        <p:style>
          <a:lnRef idx="1">
            <a:schemeClr val="accent5"/>
          </a:lnRef>
          <a:fillRef idx="2">
            <a:schemeClr val="accent5"/>
          </a:fillRef>
          <a:effectRef idx="1">
            <a:schemeClr val="accent5"/>
          </a:effectRef>
          <a:fontRef idx="minor">
            <a:schemeClr val="dk1"/>
          </a:fontRef>
        </p:style>
        <p:txBody>
          <a:bodyPr rtlCol="1" anchor="ctr"/>
          <a:lstStyle/>
          <a:p>
            <a:pPr algn="ctr" rtl="0">
              <a:defRPr/>
            </a:pPr>
            <a:r>
              <a:rPr lang="fr-FR" sz="2000" b="0" dirty="0" smtClean="0"/>
              <a:t>Sud en été</a:t>
            </a:r>
            <a:endParaRPr lang="ar-EG" sz="2000" b="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28604"/>
            <a:ext cx="8786842" cy="193899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lvl="0" algn="justLow" fontAlgn="base">
              <a:spcBef>
                <a:spcPct val="0"/>
              </a:spcBef>
              <a:spcAft>
                <a:spcPct val="0"/>
              </a:spcAft>
            </a:pPr>
            <a:r>
              <a:rPr lang="fr-FR" sz="2400" b="1" u="sng" dirty="0" smtClean="0">
                <a:solidFill>
                  <a:schemeClr val="bg1"/>
                </a:solidFill>
                <a:latin typeface="Times New Roman" pitchFamily="18" charset="0"/>
                <a:ea typeface="Times New Roman" pitchFamily="18" charset="0"/>
                <a:cs typeface="Times New Roman" pitchFamily="18" charset="0"/>
              </a:rPr>
              <a:t>la pluviométrie :</a:t>
            </a:r>
            <a:endParaRPr lang="fr-FR" sz="2400" u="sng" dirty="0" smtClean="0">
              <a:solidFill>
                <a:schemeClr val="bg1"/>
              </a:solidFill>
              <a:latin typeface="Times New Roman" pitchFamily="18" charset="0"/>
              <a:cs typeface="Times New Roman" pitchFamily="18" charset="0"/>
            </a:endParaRPr>
          </a:p>
          <a:p>
            <a:pPr lvl="0" algn="justLow"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La moyenne pluviométrique calculée pour la période (1988-1997) est estimée à : 497,8 mm.</a:t>
            </a:r>
            <a:endParaRPr lang="fr-FR" sz="2400" dirty="0" smtClean="0">
              <a:solidFill>
                <a:schemeClr val="bg1"/>
              </a:solidFill>
              <a:latin typeface="Times New Roman" pitchFamily="18" charset="0"/>
              <a:cs typeface="Times New Roman" pitchFamily="18" charset="0"/>
            </a:endParaRPr>
          </a:p>
          <a:p>
            <a:pPr lvl="0" algn="justLow"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La plus grande valeur enregistrée était en mois de Décembre ; 74,4mm alors que la plus basse était estimée à 8mm en mois de Août.</a:t>
            </a:r>
            <a:endParaRPr lang="fr-FR" sz="2400" dirty="0" smtClean="0">
              <a:solidFill>
                <a:schemeClr val="bg1"/>
              </a:solidFill>
              <a:latin typeface="Times New Roman" pitchFamily="18" charset="0"/>
              <a:cs typeface="Times New Roman" pitchFamily="18" charset="0"/>
            </a:endParaRPr>
          </a:p>
        </p:txBody>
      </p:sp>
      <p:graphicFrame>
        <p:nvGraphicFramePr>
          <p:cNvPr id="3" name="Tableau 2"/>
          <p:cNvGraphicFramePr>
            <a:graphicFrameLocks noGrp="1"/>
          </p:cNvGraphicFramePr>
          <p:nvPr/>
        </p:nvGraphicFramePr>
        <p:xfrm>
          <a:off x="1" y="2714620"/>
          <a:ext cx="9001154" cy="1573918"/>
        </p:xfrm>
        <a:graphic>
          <a:graphicData uri="http://schemas.openxmlformats.org/drawingml/2006/table">
            <a:tbl>
              <a:tblPr>
                <a:tableStyleId>{775DCB02-9BB8-47FD-8907-85C794F793BA}</a:tableStyleId>
              </a:tblPr>
              <a:tblGrid>
                <a:gridCol w="792072"/>
                <a:gridCol w="683529"/>
                <a:gridCol w="599781"/>
                <a:gridCol w="691794"/>
                <a:gridCol w="691794"/>
                <a:gridCol w="692773"/>
                <a:gridCol w="692773"/>
                <a:gridCol w="692773"/>
                <a:gridCol w="692773"/>
                <a:gridCol w="692773"/>
                <a:gridCol w="692773"/>
                <a:gridCol w="692773"/>
                <a:gridCol w="692773"/>
              </a:tblGrid>
              <a:tr h="628654">
                <a:tc>
                  <a:txBody>
                    <a:bodyPr/>
                    <a:lstStyle/>
                    <a:p>
                      <a:pPr>
                        <a:lnSpc>
                          <a:spcPct val="115000"/>
                        </a:lnSpc>
                        <a:spcAft>
                          <a:spcPts val="0"/>
                        </a:spcAft>
                      </a:pPr>
                      <a:r>
                        <a:rPr lang="fr-FR" sz="1800" b="1" dirty="0"/>
                        <a:t>Les mois</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a:t>1</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dirty="0"/>
                        <a:t>2</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3</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a:t>4</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5</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6</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7</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8</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dirty="0"/>
                        <a:t>9</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a:t>10</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11</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12</a:t>
                      </a:r>
                      <a:endParaRPr lang="fr-FR" sz="1800" b="1">
                        <a:latin typeface="Calibri"/>
                        <a:ea typeface="Calibri"/>
                        <a:cs typeface="Arial"/>
                      </a:endParaRPr>
                    </a:p>
                  </a:txBody>
                  <a:tcPr marL="68580" marR="68580" marT="0" marB="0"/>
                </a:tc>
              </a:tr>
              <a:tr h="942982">
                <a:tc>
                  <a:txBody>
                    <a:bodyPr/>
                    <a:lstStyle/>
                    <a:p>
                      <a:pPr>
                        <a:lnSpc>
                          <a:spcPct val="115000"/>
                        </a:lnSpc>
                        <a:spcAft>
                          <a:spcPts val="0"/>
                        </a:spcAft>
                      </a:pPr>
                      <a:r>
                        <a:rPr lang="fr-FR" sz="1800" b="1" dirty="0" smtClean="0"/>
                        <a:t>Pluies (</a:t>
                      </a:r>
                      <a:r>
                        <a:rPr lang="fr-FR" sz="1800" b="1" dirty="0"/>
                        <a:t>mm)</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79.12</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51.54</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45.62</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50.7</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39.1</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19.4</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4.2</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10</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39.4</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32</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57.2</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83.2</a:t>
                      </a:r>
                      <a:endParaRPr lang="fr-FR" sz="1800" b="1" dirty="0">
                        <a:latin typeface="Calibri"/>
                        <a:ea typeface="Calibri"/>
                        <a:cs typeface="Arial"/>
                      </a:endParaRPr>
                    </a:p>
                  </a:txBody>
                  <a:tcPr marL="68580" marR="68580" marT="0" marB="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357166"/>
            <a:ext cx="8572560" cy="193899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lvl="0" algn="justLow" fontAlgn="base">
              <a:spcBef>
                <a:spcPct val="0"/>
              </a:spcBef>
              <a:spcAft>
                <a:spcPct val="0"/>
              </a:spcAft>
            </a:pPr>
            <a:r>
              <a:rPr lang="fr-FR" sz="2400" b="1" u="sng" dirty="0" smtClean="0">
                <a:solidFill>
                  <a:schemeClr val="bg1"/>
                </a:solidFill>
                <a:latin typeface="Times New Roman" pitchFamily="18" charset="0"/>
                <a:ea typeface="Times New Roman" pitchFamily="18" charset="0"/>
                <a:cs typeface="Times New Roman" pitchFamily="18" charset="0"/>
              </a:rPr>
              <a:t>la température :</a:t>
            </a:r>
            <a:endParaRPr lang="fr-FR" sz="2400" u="sng" dirty="0" smtClean="0">
              <a:solidFill>
                <a:schemeClr val="bg1"/>
              </a:solidFill>
              <a:latin typeface="Times New Roman" pitchFamily="18" charset="0"/>
              <a:cs typeface="Times New Roman" pitchFamily="18" charset="0"/>
            </a:endParaRPr>
          </a:p>
          <a:p>
            <a:pPr lvl="0" algn="justLow"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de part  sa situation dans les hauts plateaux, la ville connaît un été chaud et sec ou la moyenne annuelle maximale de la température enregistrée pour le mois de Juillet était de 25,6°C, et la moyenne annuelle minimale était de 6°C en mois de Janvier. </a:t>
            </a:r>
            <a:endParaRPr lang="fr-FR" sz="2400" dirty="0" smtClean="0">
              <a:solidFill>
                <a:schemeClr val="bg1"/>
              </a:solidFill>
              <a:latin typeface="Times New Roman" pitchFamily="18" charset="0"/>
              <a:cs typeface="Times New Roman" pitchFamily="18" charset="0"/>
            </a:endParaRPr>
          </a:p>
        </p:txBody>
      </p:sp>
      <p:graphicFrame>
        <p:nvGraphicFramePr>
          <p:cNvPr id="3" name="Tableau 2"/>
          <p:cNvGraphicFramePr>
            <a:graphicFrameLocks noGrp="1"/>
          </p:cNvGraphicFramePr>
          <p:nvPr/>
        </p:nvGraphicFramePr>
        <p:xfrm>
          <a:off x="214276" y="2561463"/>
          <a:ext cx="8715448" cy="3470148"/>
        </p:xfrm>
        <a:graphic>
          <a:graphicData uri="http://schemas.openxmlformats.org/drawingml/2006/table">
            <a:tbl>
              <a:tblPr>
                <a:tableStyleId>{775DCB02-9BB8-47FD-8907-85C794F793BA}</a:tableStyleId>
              </a:tblPr>
              <a:tblGrid>
                <a:gridCol w="622532"/>
                <a:gridCol w="622532"/>
                <a:gridCol w="622532"/>
                <a:gridCol w="622532"/>
                <a:gridCol w="622532"/>
                <a:gridCol w="622532"/>
                <a:gridCol w="622532"/>
                <a:gridCol w="622532"/>
                <a:gridCol w="622532"/>
                <a:gridCol w="622532"/>
                <a:gridCol w="622532"/>
                <a:gridCol w="622532"/>
                <a:gridCol w="622532"/>
                <a:gridCol w="622532"/>
              </a:tblGrid>
              <a:tr h="0">
                <a:tc>
                  <a:txBody>
                    <a:bodyPr/>
                    <a:lstStyle/>
                    <a:p>
                      <a:pPr>
                        <a:lnSpc>
                          <a:spcPct val="115000"/>
                        </a:lnSpc>
                        <a:spcAft>
                          <a:spcPts val="0"/>
                        </a:spcAft>
                      </a:pP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a:t>1</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2</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3</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4</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dirty="0"/>
                        <a:t>5</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a:t>6</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7</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8</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9</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10</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11</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12</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année</a:t>
                      </a:r>
                      <a:endParaRPr lang="fr-FR" sz="1800" b="1">
                        <a:latin typeface="Calibri"/>
                        <a:ea typeface="Calibri"/>
                        <a:cs typeface="Arial"/>
                      </a:endParaRPr>
                    </a:p>
                  </a:txBody>
                  <a:tcPr marL="68580" marR="68580" marT="0" marB="0"/>
                </a:tc>
              </a:tr>
              <a:tr h="0">
                <a:tc>
                  <a:txBody>
                    <a:bodyPr/>
                    <a:lstStyle/>
                    <a:p>
                      <a:pPr>
                        <a:lnSpc>
                          <a:spcPct val="115000"/>
                        </a:lnSpc>
                        <a:spcAft>
                          <a:spcPts val="0"/>
                        </a:spcAft>
                      </a:pPr>
                      <a:r>
                        <a:rPr lang="fr-FR" sz="1800" b="1" dirty="0"/>
                        <a:t>Taux min</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dirty="0"/>
                        <a:t>2.6</a:t>
                      </a:r>
                      <a:endParaRPr lang="fr-FR" sz="1800" b="1" dirty="0">
                        <a:latin typeface="Calibri"/>
                        <a:ea typeface="Calibri"/>
                        <a:cs typeface="Arial"/>
                      </a:endParaRPr>
                    </a:p>
                  </a:txBody>
                  <a:tcPr marL="68580" marR="68580" marT="0" marB="0"/>
                </a:tc>
                <a:tc>
                  <a:txBody>
                    <a:bodyPr/>
                    <a:lstStyle/>
                    <a:p>
                      <a:pPr>
                        <a:lnSpc>
                          <a:spcPct val="115000"/>
                        </a:lnSpc>
                        <a:spcAft>
                          <a:spcPts val="0"/>
                        </a:spcAft>
                      </a:pPr>
                      <a:r>
                        <a:rPr lang="fr-FR" sz="1800" b="1"/>
                        <a:t>3.3</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4.5</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6.5</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10.3</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14.9</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17.7</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18.2</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14.7</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11</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6.6</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3.7</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3.5</a:t>
                      </a:r>
                      <a:endParaRPr lang="fr-FR" sz="1800" b="1">
                        <a:latin typeface="Calibri"/>
                        <a:ea typeface="Calibri"/>
                        <a:cs typeface="Arial"/>
                      </a:endParaRPr>
                    </a:p>
                  </a:txBody>
                  <a:tcPr marL="68580" marR="68580" marT="0" marB="0"/>
                </a:tc>
              </a:tr>
              <a:tr h="0">
                <a:tc>
                  <a:txBody>
                    <a:bodyPr/>
                    <a:lstStyle/>
                    <a:p>
                      <a:pPr>
                        <a:lnSpc>
                          <a:spcPct val="115000"/>
                        </a:lnSpc>
                        <a:spcAft>
                          <a:spcPts val="0"/>
                        </a:spcAft>
                      </a:pPr>
                      <a:r>
                        <a:rPr lang="fr-FR" sz="1800" b="1"/>
                        <a:t>Taux max</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11.6</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13.3</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15.3</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17.2</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23.5</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29.8</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33.4</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33.2</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28.4</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22.8</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16.6</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13.9</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21.1</a:t>
                      </a:r>
                      <a:endParaRPr lang="fr-FR" sz="1800" b="1">
                        <a:latin typeface="Calibri"/>
                        <a:ea typeface="Calibri"/>
                        <a:cs typeface="Arial"/>
                      </a:endParaRPr>
                    </a:p>
                  </a:txBody>
                  <a:tcPr marL="68580" marR="68580" marT="0" marB="0"/>
                </a:tc>
              </a:tr>
              <a:tr h="0">
                <a:tc>
                  <a:txBody>
                    <a:bodyPr/>
                    <a:lstStyle/>
                    <a:p>
                      <a:pPr>
                        <a:lnSpc>
                          <a:spcPct val="115000"/>
                        </a:lnSpc>
                        <a:spcAft>
                          <a:spcPts val="0"/>
                        </a:spcAft>
                      </a:pPr>
                      <a:r>
                        <a:rPr lang="fr-FR" sz="1800" b="1"/>
                        <a:t>moyenne</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7.1</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8.3</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9.9</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11.8</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16.9</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22.4</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25.5</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25.7</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21.5</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16.9</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11.6</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a:t>8.8</a:t>
                      </a:r>
                      <a:endParaRPr lang="fr-FR" sz="1800" b="1">
                        <a:latin typeface="Calibri"/>
                        <a:ea typeface="Calibri"/>
                        <a:cs typeface="Arial"/>
                      </a:endParaRPr>
                    </a:p>
                  </a:txBody>
                  <a:tcPr marL="68580" marR="68580" marT="0" marB="0"/>
                </a:tc>
                <a:tc>
                  <a:txBody>
                    <a:bodyPr/>
                    <a:lstStyle/>
                    <a:p>
                      <a:pPr>
                        <a:lnSpc>
                          <a:spcPct val="115000"/>
                        </a:lnSpc>
                        <a:spcAft>
                          <a:spcPts val="0"/>
                        </a:spcAft>
                      </a:pPr>
                      <a:r>
                        <a:rPr lang="fr-FR" sz="1800" b="1" dirty="0"/>
                        <a:t>15.5</a:t>
                      </a:r>
                      <a:endParaRPr lang="fr-FR" sz="1800" b="1" dirty="0">
                        <a:latin typeface="Calibri"/>
                        <a:ea typeface="Calibri"/>
                        <a:cs typeface="Arial"/>
                      </a:endParaRPr>
                    </a:p>
                  </a:txBody>
                  <a:tcPr marL="68580" marR="68580" marT="0" marB="0"/>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nvGraphicFramePr>
        <p:xfrm>
          <a:off x="-2" y="2500306"/>
          <a:ext cx="9144002" cy="1018226"/>
        </p:xfrm>
        <a:graphic>
          <a:graphicData uri="http://schemas.openxmlformats.org/drawingml/2006/table">
            <a:tbl>
              <a:tblPr firstRow="1" bandRow="1">
                <a:tableStyleId>{775DCB02-9BB8-47FD-8907-85C794F793BA}</a:tableStyleId>
              </a:tblPr>
              <a:tblGrid>
                <a:gridCol w="714354"/>
                <a:gridCol w="591932"/>
                <a:gridCol w="653143"/>
                <a:gridCol w="653143"/>
                <a:gridCol w="653143"/>
                <a:gridCol w="653143"/>
                <a:gridCol w="653144"/>
                <a:gridCol w="653142"/>
                <a:gridCol w="653143"/>
                <a:gridCol w="653143"/>
                <a:gridCol w="653143"/>
                <a:gridCol w="530705"/>
                <a:gridCol w="642942"/>
                <a:gridCol w="785782"/>
              </a:tblGrid>
              <a:tr h="500066">
                <a:tc>
                  <a:txBody>
                    <a:bodyPr/>
                    <a:lstStyle/>
                    <a:p>
                      <a:r>
                        <a:rPr lang="fr-FR" sz="1400" dirty="0" smtClean="0"/>
                        <a:t>mois</a:t>
                      </a:r>
                      <a:endParaRPr lang="fr-FR" sz="1400" dirty="0"/>
                    </a:p>
                  </a:txBody>
                  <a:tcPr/>
                </a:tc>
                <a:tc>
                  <a:txBody>
                    <a:bodyPr/>
                    <a:lstStyle/>
                    <a:p>
                      <a:r>
                        <a:rPr lang="fr-FR" sz="1400" dirty="0" smtClean="0"/>
                        <a:t>1</a:t>
                      </a:r>
                      <a:endParaRPr lang="fr-FR" sz="1400" dirty="0"/>
                    </a:p>
                  </a:txBody>
                  <a:tcPr/>
                </a:tc>
                <a:tc>
                  <a:txBody>
                    <a:bodyPr/>
                    <a:lstStyle/>
                    <a:p>
                      <a:r>
                        <a:rPr lang="fr-FR" sz="1400" dirty="0" smtClean="0"/>
                        <a:t>2</a:t>
                      </a:r>
                      <a:endParaRPr lang="fr-FR" sz="1400" dirty="0"/>
                    </a:p>
                  </a:txBody>
                  <a:tcPr/>
                </a:tc>
                <a:tc>
                  <a:txBody>
                    <a:bodyPr/>
                    <a:lstStyle/>
                    <a:p>
                      <a:r>
                        <a:rPr lang="fr-FR" sz="1400" dirty="0" smtClean="0"/>
                        <a:t>3</a:t>
                      </a:r>
                      <a:endParaRPr lang="fr-FR" sz="1400" dirty="0"/>
                    </a:p>
                  </a:txBody>
                  <a:tcPr/>
                </a:tc>
                <a:tc>
                  <a:txBody>
                    <a:bodyPr/>
                    <a:lstStyle/>
                    <a:p>
                      <a:r>
                        <a:rPr lang="fr-FR" sz="1400" dirty="0" smtClean="0"/>
                        <a:t>4</a:t>
                      </a:r>
                      <a:endParaRPr lang="fr-FR" sz="1400" dirty="0"/>
                    </a:p>
                  </a:txBody>
                  <a:tcPr/>
                </a:tc>
                <a:tc>
                  <a:txBody>
                    <a:bodyPr/>
                    <a:lstStyle/>
                    <a:p>
                      <a:r>
                        <a:rPr lang="fr-FR" sz="1400" dirty="0" smtClean="0"/>
                        <a:t>5</a:t>
                      </a:r>
                      <a:endParaRPr lang="fr-FR" sz="1400" dirty="0"/>
                    </a:p>
                  </a:txBody>
                  <a:tcPr/>
                </a:tc>
                <a:tc>
                  <a:txBody>
                    <a:bodyPr/>
                    <a:lstStyle/>
                    <a:p>
                      <a:r>
                        <a:rPr lang="fr-FR" sz="1400" dirty="0" smtClean="0"/>
                        <a:t>6</a:t>
                      </a:r>
                      <a:endParaRPr lang="fr-FR" sz="1400" dirty="0"/>
                    </a:p>
                  </a:txBody>
                  <a:tcPr/>
                </a:tc>
                <a:tc>
                  <a:txBody>
                    <a:bodyPr/>
                    <a:lstStyle/>
                    <a:p>
                      <a:r>
                        <a:rPr lang="fr-FR" sz="1400" dirty="0" smtClean="0"/>
                        <a:t>7</a:t>
                      </a:r>
                      <a:endParaRPr lang="fr-FR" sz="1400" dirty="0"/>
                    </a:p>
                  </a:txBody>
                  <a:tcPr/>
                </a:tc>
                <a:tc>
                  <a:txBody>
                    <a:bodyPr/>
                    <a:lstStyle/>
                    <a:p>
                      <a:r>
                        <a:rPr lang="fr-FR" sz="1400" dirty="0" smtClean="0"/>
                        <a:t>8</a:t>
                      </a:r>
                      <a:endParaRPr lang="fr-FR" sz="1400" dirty="0"/>
                    </a:p>
                  </a:txBody>
                  <a:tcPr/>
                </a:tc>
                <a:tc>
                  <a:txBody>
                    <a:bodyPr/>
                    <a:lstStyle/>
                    <a:p>
                      <a:r>
                        <a:rPr lang="fr-FR" sz="1400" dirty="0" smtClean="0"/>
                        <a:t>9</a:t>
                      </a:r>
                      <a:endParaRPr lang="fr-FR" sz="1400" dirty="0"/>
                    </a:p>
                  </a:txBody>
                  <a:tcPr/>
                </a:tc>
                <a:tc>
                  <a:txBody>
                    <a:bodyPr/>
                    <a:lstStyle/>
                    <a:p>
                      <a:r>
                        <a:rPr lang="fr-FR" sz="1400" dirty="0" smtClean="0"/>
                        <a:t>10</a:t>
                      </a:r>
                      <a:endParaRPr lang="fr-FR" sz="1400" dirty="0"/>
                    </a:p>
                  </a:txBody>
                  <a:tcPr/>
                </a:tc>
                <a:tc>
                  <a:txBody>
                    <a:bodyPr/>
                    <a:lstStyle/>
                    <a:p>
                      <a:r>
                        <a:rPr lang="fr-FR" sz="1400" dirty="0" smtClean="0"/>
                        <a:t>11</a:t>
                      </a:r>
                      <a:endParaRPr lang="fr-FR" sz="1400" dirty="0"/>
                    </a:p>
                  </a:txBody>
                  <a:tcPr/>
                </a:tc>
                <a:tc>
                  <a:txBody>
                    <a:bodyPr/>
                    <a:lstStyle/>
                    <a:p>
                      <a:r>
                        <a:rPr lang="fr-FR" sz="1400" dirty="0" smtClean="0"/>
                        <a:t>12</a:t>
                      </a:r>
                      <a:endParaRPr lang="fr-FR" sz="1400" dirty="0"/>
                    </a:p>
                  </a:txBody>
                  <a:tcPr/>
                </a:tc>
                <a:tc>
                  <a:txBody>
                    <a:bodyPr/>
                    <a:lstStyle/>
                    <a:p>
                      <a:r>
                        <a:rPr lang="fr-FR" sz="1400" dirty="0" smtClean="0"/>
                        <a:t>année</a:t>
                      </a:r>
                      <a:endParaRPr lang="fr-FR" sz="1400" dirty="0"/>
                    </a:p>
                  </a:txBody>
                  <a:tcPr/>
                </a:tc>
              </a:tr>
              <a:tr h="500066">
                <a:tc>
                  <a:txBody>
                    <a:bodyPr/>
                    <a:lstStyle/>
                    <a:p>
                      <a:r>
                        <a:rPr lang="fr-FR" sz="1400" dirty="0" smtClean="0"/>
                        <a:t>Moy</a:t>
                      </a:r>
                    </a:p>
                    <a:p>
                      <a:endParaRPr lang="fr-FR" sz="1400" dirty="0"/>
                    </a:p>
                  </a:txBody>
                  <a:tcPr/>
                </a:tc>
                <a:tc>
                  <a:txBody>
                    <a:bodyPr/>
                    <a:lstStyle/>
                    <a:p>
                      <a:r>
                        <a:rPr lang="fr-FR" sz="1400" dirty="0" smtClean="0"/>
                        <a:t>155</a:t>
                      </a:r>
                      <a:endParaRPr lang="fr-FR" sz="1400" dirty="0"/>
                    </a:p>
                  </a:txBody>
                  <a:tcPr/>
                </a:tc>
                <a:tc>
                  <a:txBody>
                    <a:bodyPr/>
                    <a:lstStyle/>
                    <a:p>
                      <a:r>
                        <a:rPr lang="fr-FR" sz="1400" dirty="0" smtClean="0"/>
                        <a:t>151.2</a:t>
                      </a:r>
                      <a:endParaRPr lang="fr-FR" sz="1400" dirty="0"/>
                    </a:p>
                  </a:txBody>
                  <a:tcPr/>
                </a:tc>
                <a:tc>
                  <a:txBody>
                    <a:bodyPr/>
                    <a:lstStyle/>
                    <a:p>
                      <a:r>
                        <a:rPr lang="fr-FR" sz="1400" dirty="0" smtClean="0"/>
                        <a:t>198.4</a:t>
                      </a:r>
                      <a:endParaRPr lang="fr-FR" sz="1400" dirty="0"/>
                    </a:p>
                  </a:txBody>
                  <a:tcPr/>
                </a:tc>
                <a:tc>
                  <a:txBody>
                    <a:bodyPr/>
                    <a:lstStyle/>
                    <a:p>
                      <a:r>
                        <a:rPr lang="fr-FR" sz="1400" dirty="0" smtClean="0"/>
                        <a:t>210</a:t>
                      </a:r>
                      <a:endParaRPr lang="fr-FR" sz="1400" dirty="0"/>
                    </a:p>
                  </a:txBody>
                  <a:tcPr/>
                </a:tc>
                <a:tc>
                  <a:txBody>
                    <a:bodyPr/>
                    <a:lstStyle/>
                    <a:p>
                      <a:r>
                        <a:rPr lang="fr-FR" sz="1400" dirty="0" smtClean="0"/>
                        <a:t>260.4</a:t>
                      </a:r>
                      <a:endParaRPr lang="fr-FR" sz="1400" dirty="0"/>
                    </a:p>
                  </a:txBody>
                  <a:tcPr/>
                </a:tc>
                <a:tc>
                  <a:txBody>
                    <a:bodyPr/>
                    <a:lstStyle/>
                    <a:p>
                      <a:r>
                        <a:rPr lang="fr-FR" sz="1400" dirty="0" smtClean="0"/>
                        <a:t>318</a:t>
                      </a:r>
                      <a:endParaRPr lang="fr-FR" sz="1400" dirty="0"/>
                    </a:p>
                  </a:txBody>
                  <a:tcPr/>
                </a:tc>
                <a:tc>
                  <a:txBody>
                    <a:bodyPr/>
                    <a:lstStyle/>
                    <a:p>
                      <a:r>
                        <a:rPr lang="fr-FR" sz="1400" dirty="0" smtClean="0"/>
                        <a:t>350.3</a:t>
                      </a:r>
                      <a:endParaRPr lang="fr-FR" sz="1400" dirty="0"/>
                    </a:p>
                  </a:txBody>
                  <a:tcPr/>
                </a:tc>
                <a:tc>
                  <a:txBody>
                    <a:bodyPr/>
                    <a:lstStyle/>
                    <a:p>
                      <a:r>
                        <a:rPr lang="fr-FR" sz="1400" dirty="0" smtClean="0"/>
                        <a:t>313.1</a:t>
                      </a:r>
                      <a:endParaRPr lang="fr-FR" sz="1400" dirty="0"/>
                    </a:p>
                  </a:txBody>
                  <a:tcPr/>
                </a:tc>
                <a:tc>
                  <a:txBody>
                    <a:bodyPr/>
                    <a:lstStyle/>
                    <a:p>
                      <a:r>
                        <a:rPr lang="fr-FR" sz="1400" dirty="0" smtClean="0"/>
                        <a:t>252</a:t>
                      </a:r>
                      <a:endParaRPr lang="fr-FR" sz="1400" dirty="0"/>
                    </a:p>
                  </a:txBody>
                  <a:tcPr/>
                </a:tc>
                <a:tc>
                  <a:txBody>
                    <a:bodyPr/>
                    <a:lstStyle/>
                    <a:p>
                      <a:r>
                        <a:rPr lang="fr-FR" sz="1400" dirty="0" smtClean="0"/>
                        <a:t>207.7</a:t>
                      </a:r>
                      <a:endParaRPr lang="fr-FR" sz="1400" dirty="0"/>
                    </a:p>
                  </a:txBody>
                  <a:tcPr/>
                </a:tc>
                <a:tc>
                  <a:txBody>
                    <a:bodyPr/>
                    <a:lstStyle/>
                    <a:p>
                      <a:r>
                        <a:rPr lang="fr-FR" sz="1400" dirty="0" smtClean="0"/>
                        <a:t>165</a:t>
                      </a:r>
                      <a:endParaRPr lang="fr-FR" sz="1400" dirty="0"/>
                    </a:p>
                  </a:txBody>
                  <a:tcPr/>
                </a:tc>
                <a:tc>
                  <a:txBody>
                    <a:bodyPr/>
                    <a:lstStyle/>
                    <a:p>
                      <a:r>
                        <a:rPr lang="fr-FR" sz="1400" dirty="0" smtClean="0"/>
                        <a:t>151.9</a:t>
                      </a:r>
                      <a:endParaRPr lang="fr-FR" sz="1400" dirty="0"/>
                    </a:p>
                  </a:txBody>
                  <a:tcPr/>
                </a:tc>
                <a:tc>
                  <a:txBody>
                    <a:bodyPr/>
                    <a:lstStyle/>
                    <a:p>
                      <a:r>
                        <a:rPr lang="fr-FR" sz="1400" dirty="0" smtClean="0"/>
                        <a:t>227.75</a:t>
                      </a:r>
                      <a:endParaRPr lang="fr-FR" sz="1400" dirty="0"/>
                    </a:p>
                  </a:txBody>
                  <a:tcPr/>
                </a:tc>
              </a:tr>
            </a:tbl>
          </a:graphicData>
        </a:graphic>
      </p:graphicFrame>
      <p:sp>
        <p:nvSpPr>
          <p:cNvPr id="5" name="Rectangle 4"/>
          <p:cNvSpPr/>
          <p:nvPr/>
        </p:nvSpPr>
        <p:spPr>
          <a:xfrm>
            <a:off x="214282" y="357166"/>
            <a:ext cx="8215370" cy="128588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b="1" u="sng" dirty="0" smtClean="0">
                <a:solidFill>
                  <a:schemeClr val="bg1"/>
                </a:solidFill>
                <a:latin typeface="Arial" pitchFamily="34" charset="0"/>
                <a:ea typeface="Times New Roman" pitchFamily="18" charset="0"/>
                <a:cs typeface="Arial" pitchFamily="34" charset="0"/>
              </a:rPr>
              <a:t>Ensoleillement:</a:t>
            </a:r>
            <a:endParaRPr lang="fr-FR" sz="2400" dirty="0" smtClean="0">
              <a:solidFill>
                <a:schemeClr val="bg1"/>
              </a:solidFill>
            </a:endParaRPr>
          </a:p>
          <a:p>
            <a:r>
              <a:rPr lang="fr-FR" sz="2400" dirty="0" smtClean="0">
                <a:solidFill>
                  <a:schemeClr val="bg1"/>
                </a:solidFill>
                <a:latin typeface="Times New Roman" pitchFamily="18" charset="0"/>
                <a:cs typeface="Times New Roman" pitchFamily="18" charset="0"/>
              </a:rPr>
              <a:t>Varie entre 350h comme valeur maximale au mois de Juillet et 151comme valeur minimale au mois de Décembre</a:t>
            </a:r>
            <a:endParaRPr lang="fr-FR" sz="2400" dirty="0">
              <a:solidFill>
                <a:schemeClr val="bg1"/>
              </a:solidFill>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l="12198" t="10847" r="47339" b="13721"/>
          <a:stretch>
            <a:fillRect/>
          </a:stretch>
        </p:blipFill>
        <p:spPr bwMode="auto">
          <a:xfrm>
            <a:off x="214282" y="214290"/>
            <a:ext cx="8643998" cy="64294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Soleil 2"/>
          <p:cNvSpPr/>
          <p:nvPr/>
        </p:nvSpPr>
        <p:spPr bwMode="auto">
          <a:xfrm>
            <a:off x="7643834" y="2857496"/>
            <a:ext cx="1285875" cy="1071563"/>
          </a:xfrm>
          <a:prstGeom prst="sun">
            <a:avLst/>
          </a:prstGeom>
          <a:solidFill>
            <a:srgbClr val="FFFF00"/>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endParaRPr lang="ar-EG" sz="2000" b="0"/>
          </a:p>
        </p:txBody>
      </p:sp>
      <p:sp>
        <p:nvSpPr>
          <p:cNvPr id="4" name="Soleil 3"/>
          <p:cNvSpPr/>
          <p:nvPr/>
        </p:nvSpPr>
        <p:spPr bwMode="auto">
          <a:xfrm>
            <a:off x="285720" y="2714620"/>
            <a:ext cx="1285875" cy="1071562"/>
          </a:xfrm>
          <a:prstGeom prst="sun">
            <a:avLst/>
          </a:prstGeom>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endParaRPr lang="ar-EG" sz="2000" b="0"/>
          </a:p>
        </p:txBody>
      </p:sp>
      <p:sp>
        <p:nvSpPr>
          <p:cNvPr id="5" name="Flèche courbée vers le bas 4"/>
          <p:cNvSpPr/>
          <p:nvPr/>
        </p:nvSpPr>
        <p:spPr>
          <a:xfrm rot="10800000">
            <a:off x="857224" y="3714752"/>
            <a:ext cx="7309793" cy="731520"/>
          </a:xfrm>
          <a:prstGeom prst="curvedDown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1571604" y="1857364"/>
            <a:ext cx="5857916" cy="24288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u="sng" dirty="0" smtClean="0">
                <a:solidFill>
                  <a:srgbClr val="FF0000"/>
                </a:solidFill>
              </a:rPr>
              <a:t>ANALYSE SOCIALE :</a:t>
            </a:r>
            <a:endParaRPr lang="fr-FR" sz="2800"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214282" y="1071546"/>
            <a:ext cx="8501122" cy="2308324"/>
          </a:xfrm>
          <a:prstGeom prst="rec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449263"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En prenant en considération un TOL (taux d’occupation par logement) de 5, la population estimée après aménagement sera d’environ : 1240 personnes</a:t>
            </a:r>
            <a:r>
              <a:rPr kumimoji="0" lang="fr-FR"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p>
          <a:p>
            <a:pPr lvl="0" indent="449263" eaLnBrk="0" fontAlgn="base" hangingPunct="0">
              <a:spcBef>
                <a:spcPct val="0"/>
              </a:spcBef>
              <a:spcAft>
                <a:spcPct val="0"/>
              </a:spcAft>
            </a:pPr>
            <a:r>
              <a:rPr lang="fr-FR" sz="2400" dirty="0" smtClean="0">
                <a:solidFill>
                  <a:srgbClr val="000000"/>
                </a:solidFill>
                <a:latin typeface="Times New Roman" pitchFamily="18" charset="0"/>
                <a:ea typeface="Times New Roman" pitchFamily="18" charset="0"/>
                <a:cs typeface="Times New Roman" pitchFamily="18" charset="0"/>
              </a:rPr>
              <a:t>Population =</a:t>
            </a:r>
            <a:r>
              <a:rPr lang="fr-FR" sz="2400" baseline="-30000" dirty="0" smtClean="0">
                <a:solidFill>
                  <a:srgbClr val="000000"/>
                </a:solidFill>
                <a:latin typeface="Times New Roman" pitchFamily="18" charset="0"/>
                <a:ea typeface="Times New Roman" pitchFamily="18" charset="0"/>
                <a:cs typeface="Times New Roman" pitchFamily="18" charset="0"/>
              </a:rPr>
              <a:t> </a:t>
            </a:r>
            <a:r>
              <a:rPr lang="fr-FR" sz="2400" dirty="0" smtClean="0">
                <a:solidFill>
                  <a:srgbClr val="000000"/>
                </a:solidFill>
                <a:latin typeface="Times New Roman" pitchFamily="18" charset="0"/>
                <a:ea typeface="Times New Roman" pitchFamily="18" charset="0"/>
                <a:cs typeface="Times New Roman" pitchFamily="18" charset="0"/>
              </a:rPr>
              <a:t>Nombre de logements x TOL (5) = 248 x 5 =</a:t>
            </a:r>
            <a:r>
              <a:rPr lang="fr-FR" sz="2400" baseline="-30000" dirty="0" smtClean="0">
                <a:solidFill>
                  <a:srgbClr val="000000"/>
                </a:solidFill>
                <a:latin typeface="Times New Roman" pitchFamily="18" charset="0"/>
                <a:ea typeface="Times New Roman" pitchFamily="18" charset="0"/>
                <a:cs typeface="Times New Roman" pitchFamily="18" charset="0"/>
              </a:rPr>
              <a:t> </a:t>
            </a:r>
            <a:r>
              <a:rPr lang="fr-FR" sz="2400" b="1" dirty="0" smtClean="0">
                <a:solidFill>
                  <a:srgbClr val="000000"/>
                </a:solidFill>
                <a:latin typeface="Times New Roman" pitchFamily="18" charset="0"/>
                <a:ea typeface="Times New Roman" pitchFamily="18" charset="0"/>
                <a:cs typeface="Times New Roman" pitchFamily="18" charset="0"/>
              </a:rPr>
              <a:t>1240 </a:t>
            </a:r>
            <a:r>
              <a:rPr lang="fr-FR" sz="2400" dirty="0" smtClean="0">
                <a:solidFill>
                  <a:srgbClr val="000000"/>
                </a:solidFill>
                <a:latin typeface="Times New Roman" pitchFamily="18" charset="0"/>
                <a:ea typeface="Times New Roman" pitchFamily="18" charset="0"/>
                <a:cs typeface="Times New Roman" pitchFamily="18" charset="0"/>
              </a:rPr>
              <a:t> habitants</a:t>
            </a:r>
            <a:endParaRPr kumimoji="0" lang="fr-FR"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2714612" y="142852"/>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population</a:t>
            </a:r>
            <a:endParaRPr lang="fr-FR" sz="2400" b="1" u="sng" dirty="0">
              <a:solidFill>
                <a:srgbClr val="FF0000"/>
              </a:solidFill>
              <a:latin typeface="Times New Roman" pitchFamily="18" charset="0"/>
              <a:cs typeface="Times New Roman" pitchFamily="18" charset="0"/>
            </a:endParaRPr>
          </a:p>
        </p:txBody>
      </p:sp>
      <p:graphicFrame>
        <p:nvGraphicFramePr>
          <p:cNvPr id="7" name="Tableau 6"/>
          <p:cNvGraphicFramePr>
            <a:graphicFrameLocks noGrp="1"/>
          </p:cNvGraphicFramePr>
          <p:nvPr/>
        </p:nvGraphicFramePr>
        <p:xfrm>
          <a:off x="285720" y="3857628"/>
          <a:ext cx="8215370" cy="1071570"/>
        </p:xfrm>
        <a:graphic>
          <a:graphicData uri="http://schemas.openxmlformats.org/drawingml/2006/table">
            <a:tbl>
              <a:tblPr>
                <a:tableStyleId>{775DCB02-9BB8-47FD-8907-85C794F793BA}</a:tableStyleId>
              </a:tblPr>
              <a:tblGrid>
                <a:gridCol w="4630481"/>
                <a:gridCol w="3584889"/>
              </a:tblGrid>
              <a:tr h="535785">
                <a:tc>
                  <a:txBody>
                    <a:bodyPr/>
                    <a:lstStyle/>
                    <a:p>
                      <a:pPr algn="just">
                        <a:spcAft>
                          <a:spcPts val="0"/>
                        </a:spcAft>
                      </a:pPr>
                      <a:r>
                        <a:rPr lang="fr-FR" sz="2400" dirty="0"/>
                        <a:t>Densité résidentielle brute</a:t>
                      </a:r>
                      <a:endParaRPr lang="fr-FR" sz="2400" dirty="0">
                        <a:latin typeface="Times New Roman"/>
                        <a:ea typeface="Times New Roman"/>
                        <a:cs typeface="Arial"/>
                      </a:endParaRPr>
                    </a:p>
                  </a:txBody>
                  <a:tcPr marL="44450" marR="44450" marT="0" marB="0"/>
                </a:tc>
                <a:tc>
                  <a:txBody>
                    <a:bodyPr/>
                    <a:lstStyle/>
                    <a:p>
                      <a:pPr algn="just">
                        <a:spcAft>
                          <a:spcPts val="0"/>
                        </a:spcAft>
                      </a:pPr>
                      <a:r>
                        <a:rPr lang="fr-FR" sz="2400"/>
                        <a:t>96 habitants / hectare</a:t>
                      </a:r>
                      <a:endParaRPr lang="fr-FR" sz="2400">
                        <a:latin typeface="Times New Roman"/>
                        <a:ea typeface="Times New Roman"/>
                        <a:cs typeface="Arial"/>
                      </a:endParaRPr>
                    </a:p>
                  </a:txBody>
                  <a:tcPr marL="44450" marR="44450" marT="0" marB="0"/>
                </a:tc>
              </a:tr>
              <a:tr h="535785">
                <a:tc>
                  <a:txBody>
                    <a:bodyPr/>
                    <a:lstStyle/>
                    <a:p>
                      <a:pPr algn="just">
                        <a:spcAft>
                          <a:spcPts val="0"/>
                        </a:spcAft>
                      </a:pPr>
                      <a:r>
                        <a:rPr lang="fr-FR" sz="2400"/>
                        <a:t>Densité nette de logements</a:t>
                      </a:r>
                      <a:endParaRPr lang="fr-FR" sz="2400">
                        <a:latin typeface="Times New Roman"/>
                        <a:ea typeface="Times New Roman"/>
                        <a:cs typeface="Arial"/>
                      </a:endParaRPr>
                    </a:p>
                  </a:txBody>
                  <a:tcPr marL="44450" marR="44450" marT="0" marB="0"/>
                </a:tc>
                <a:tc>
                  <a:txBody>
                    <a:bodyPr/>
                    <a:lstStyle/>
                    <a:p>
                      <a:pPr algn="just">
                        <a:spcAft>
                          <a:spcPts val="0"/>
                        </a:spcAft>
                      </a:pPr>
                      <a:r>
                        <a:rPr lang="fr-FR" sz="2400" dirty="0"/>
                        <a:t>126 logements / hectare</a:t>
                      </a:r>
                      <a:endParaRPr lang="fr-FR" sz="2400" dirty="0">
                        <a:latin typeface="Times New Roman"/>
                        <a:ea typeface="Times New Roman"/>
                        <a:cs typeface="Arial"/>
                      </a:endParaRPr>
                    </a:p>
                  </a:txBody>
                  <a:tcPr marL="44450" marR="44450" marT="0" marB="0"/>
                </a:tc>
              </a:tr>
            </a:tbl>
          </a:graphicData>
        </a:graphic>
      </p:graphicFrame>
      <p:sp>
        <p:nvSpPr>
          <p:cNvPr id="4505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sng"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1571604" y="1857364"/>
            <a:ext cx="5857916" cy="24288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u="sng" dirty="0" smtClean="0">
                <a:solidFill>
                  <a:srgbClr val="FF0000"/>
                </a:solidFill>
              </a:rPr>
              <a:t>ANALYSE URBANISTIQUE</a:t>
            </a:r>
            <a:endParaRPr lang="fr-FR" sz="2800" dirty="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l="33228" r="36511"/>
          <a:stretch>
            <a:fillRect/>
          </a:stretch>
        </p:blipFill>
        <p:spPr bwMode="auto">
          <a:xfrm>
            <a:off x="428596" y="928670"/>
            <a:ext cx="8358246" cy="56436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2857488" y="285728"/>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servitude</a:t>
            </a:r>
            <a:endParaRPr lang="fr-FR" sz="2400" b="1" u="sng" dirty="0">
              <a:solidFill>
                <a:srgbClr val="FF0000"/>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596" y="1071546"/>
            <a:ext cx="8215338" cy="538609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endParaRPr lang="fr-FR" b="1" dirty="0" smtClean="0">
              <a:solidFill>
                <a:schemeClr val="bg1"/>
              </a:solidFill>
              <a:latin typeface="Times New Roman" pitchFamily="18" charset="0"/>
              <a:cs typeface="Times New Roman" pitchFamily="18" charset="0"/>
            </a:endParaRPr>
          </a:p>
          <a:p>
            <a:r>
              <a:rPr lang="fr-FR" b="1" dirty="0" smtClean="0">
                <a:solidFill>
                  <a:schemeClr val="bg1"/>
                </a:solidFill>
                <a:latin typeface="Times New Roman" pitchFamily="18" charset="0"/>
                <a:cs typeface="Times New Roman" pitchFamily="18" charset="0"/>
              </a:rPr>
              <a:t> - Le POS est un instrument d’urbanisme et de planification urbaine qui fixe les règles d'urbanisme applicables sur un territoire choisi (règles générales d'utilisation des sols et règles de construction).</a:t>
            </a:r>
          </a:p>
          <a:p>
            <a:r>
              <a:rPr lang="fr-FR" b="1" dirty="0" smtClean="0">
                <a:solidFill>
                  <a:schemeClr val="bg1"/>
                </a:solidFill>
                <a:latin typeface="Times New Roman" pitchFamily="18" charset="0"/>
                <a:cs typeface="Times New Roman" pitchFamily="18" charset="0"/>
              </a:rPr>
              <a:t>- Le POS est un document juridique ayant force réglementaire, il s’impose à tous dès sa publication et crée à l’égard de chacun, des droits mais aussi des obligations.</a:t>
            </a:r>
          </a:p>
          <a:p>
            <a:r>
              <a:rPr lang="fr-FR" b="1" dirty="0" smtClean="0">
                <a:solidFill>
                  <a:schemeClr val="bg1"/>
                </a:solidFill>
                <a:latin typeface="Times New Roman" pitchFamily="18" charset="0"/>
                <a:cs typeface="Times New Roman" pitchFamily="18" charset="0"/>
              </a:rPr>
              <a:t>- Par ses implications sur chaque quartier de la ville et par voie de conséquence sur la ville entière, il influe sur le quotidien des habitants : résider, travailler, étudier, se déplacer, se divertir, stationner…</a:t>
            </a:r>
          </a:p>
          <a:p>
            <a:r>
              <a:rPr lang="fr-FR" b="1" dirty="0" smtClean="0">
                <a:solidFill>
                  <a:schemeClr val="bg1"/>
                </a:solidFill>
                <a:latin typeface="Times New Roman" pitchFamily="18" charset="0"/>
                <a:cs typeface="Times New Roman" pitchFamily="18" charset="0"/>
              </a:rPr>
              <a:t>- Le plan d’occupation des sols est établi conformément à la loi 90-29 du 1</a:t>
            </a:r>
            <a:r>
              <a:rPr lang="fr-FR" b="1" baseline="30000" dirty="0" smtClean="0">
                <a:solidFill>
                  <a:schemeClr val="bg1"/>
                </a:solidFill>
                <a:latin typeface="Times New Roman" pitchFamily="18" charset="0"/>
                <a:cs typeface="Times New Roman" pitchFamily="18" charset="0"/>
              </a:rPr>
              <a:t>er</a:t>
            </a:r>
            <a:r>
              <a:rPr lang="fr-FR" b="1" dirty="0" smtClean="0">
                <a:solidFill>
                  <a:schemeClr val="bg1"/>
                </a:solidFill>
                <a:latin typeface="Times New Roman" pitchFamily="18" charset="0"/>
                <a:cs typeface="Times New Roman" pitchFamily="18" charset="0"/>
              </a:rPr>
              <a:t> Décembre 1990, relative à l’aménagement et à l’urbanisme et aux dispositions du plan directeur d’aménagement et d’urbanisme auquel il se réfère.</a:t>
            </a:r>
          </a:p>
          <a:p>
            <a:r>
              <a:rPr lang="fr-FR" b="1" dirty="0" smtClean="0">
                <a:solidFill>
                  <a:schemeClr val="bg1"/>
                </a:solidFill>
                <a:latin typeface="Times New Roman" pitchFamily="18" charset="0"/>
                <a:cs typeface="Times New Roman" pitchFamily="18" charset="0"/>
              </a:rPr>
              <a:t>- Il a pour enjeux la production et (ou) la transformation du sol urbain et du cadre bâti.</a:t>
            </a:r>
          </a:p>
          <a:p>
            <a:r>
              <a:rPr lang="fr-FR" b="1" dirty="0" smtClean="0">
                <a:solidFill>
                  <a:schemeClr val="bg1"/>
                </a:solidFill>
                <a:latin typeface="Times New Roman" pitchFamily="18" charset="0"/>
                <a:cs typeface="Times New Roman" pitchFamily="18" charset="0"/>
              </a:rPr>
              <a:t> Le présent plan d’occupation des sols « POS B2 » concerne une partie de la ville de Ain Smara dans la commune de Ain Smara, wilaya de Constantine.</a:t>
            </a:r>
          </a:p>
          <a:p>
            <a:r>
              <a:rPr lang="fr-FR" b="1" dirty="0" smtClean="0">
                <a:latin typeface="Times New Roman" pitchFamily="18" charset="0"/>
                <a:cs typeface="Times New Roman" pitchFamily="18" charset="0"/>
              </a:rPr>
              <a:t> </a:t>
            </a:r>
          </a:p>
          <a:p>
            <a:r>
              <a:rPr lang="fr-FR" b="1" dirty="0" smtClean="0">
                <a:latin typeface="Times New Roman" pitchFamily="18" charset="0"/>
                <a:cs typeface="Times New Roman" pitchFamily="18" charset="0"/>
              </a:rPr>
              <a:t>.</a:t>
            </a:r>
            <a:endParaRPr lang="fr-FR" dirty="0"/>
          </a:p>
        </p:txBody>
      </p:sp>
      <p:sp>
        <p:nvSpPr>
          <p:cNvPr id="3" name="Rectangle 2"/>
          <p:cNvSpPr/>
          <p:nvPr/>
        </p:nvSpPr>
        <p:spPr>
          <a:xfrm>
            <a:off x="3428992" y="0"/>
            <a:ext cx="2095382"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r>
              <a:rPr lang="fr-FR" sz="2800" b="1" u="sng" dirty="0" smtClean="0">
                <a:solidFill>
                  <a:srgbClr val="FF0000"/>
                </a:solidFill>
                <a:latin typeface="Times New Roman" pitchFamily="18" charset="0"/>
                <a:cs typeface="Times New Roman" pitchFamily="18" charset="0"/>
              </a:rPr>
              <a:t>introduction</a:t>
            </a:r>
            <a:endParaRPr lang="fr-FR" sz="2800"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l="27382" t="5459" r="25779" b="5459"/>
          <a:stretch>
            <a:fillRect/>
          </a:stretch>
        </p:blipFill>
        <p:spPr bwMode="auto">
          <a:xfrm>
            <a:off x="285720" y="214290"/>
            <a:ext cx="8429684" cy="66437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357158" y="214290"/>
            <a:ext cx="3000396" cy="10001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2800" b="1" dirty="0" smtClean="0">
                <a:solidFill>
                  <a:schemeClr val="bg1"/>
                </a:solidFill>
              </a:rPr>
              <a:t>Batie –non </a:t>
            </a:r>
            <a:r>
              <a:rPr lang="fr-FR" sz="2800" b="1" dirty="0" err="1" smtClean="0">
                <a:solidFill>
                  <a:schemeClr val="bg1"/>
                </a:solidFill>
              </a:rPr>
              <a:t>batie</a:t>
            </a:r>
            <a:endParaRPr lang="fr-FR" sz="2800" b="1"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l="35967" t="9611" r="31800" b="28630"/>
          <a:stretch>
            <a:fillRect/>
          </a:stretch>
        </p:blipFill>
        <p:spPr bwMode="auto">
          <a:xfrm>
            <a:off x="4214810" y="357166"/>
            <a:ext cx="4572064" cy="65008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285720" y="1571612"/>
            <a:ext cx="3786214" cy="500066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2400" dirty="0" smtClean="0">
                <a:solidFill>
                  <a:schemeClr val="bg1"/>
                </a:solidFill>
                <a:latin typeface="Times New Roman" pitchFamily="18" charset="0"/>
                <a:cs typeface="Times New Roman" pitchFamily="18" charset="0"/>
              </a:rPr>
              <a:t>D’une superficie de2ha</a:t>
            </a:r>
            <a:endParaRPr lang="fr-FR" sz="2400" dirty="0">
              <a:solidFill>
                <a:schemeClr val="bg1"/>
              </a:solidFill>
              <a:latin typeface="Times New Roman" pitchFamily="18" charset="0"/>
              <a:cs typeface="Times New Roman" pitchFamily="18" charset="0"/>
            </a:endParaRPr>
          </a:p>
        </p:txBody>
      </p:sp>
      <p:sp>
        <p:nvSpPr>
          <p:cNvPr id="6" name="Rectangle 5"/>
          <p:cNvSpPr/>
          <p:nvPr/>
        </p:nvSpPr>
        <p:spPr>
          <a:xfrm>
            <a:off x="571472" y="285728"/>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Les poche vides</a:t>
            </a:r>
            <a:endParaRPr lang="fr-FR" sz="2400" b="1" u="sng" dirty="0">
              <a:solidFill>
                <a:srgbClr val="FF0000"/>
              </a:solidFill>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l="16614" r="44818"/>
          <a:stretch>
            <a:fillRect/>
          </a:stretch>
        </p:blipFill>
        <p:spPr bwMode="auto">
          <a:xfrm>
            <a:off x="4143372" y="285729"/>
            <a:ext cx="4643470" cy="60007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0" y="928670"/>
            <a:ext cx="4071934" cy="563231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r>
              <a:rPr lang="fr-FR" sz="2000" b="1" dirty="0" smtClean="0">
                <a:solidFill>
                  <a:schemeClr val="bg1"/>
                </a:solidFill>
                <a:latin typeface="Times New Roman" pitchFamily="18" charset="0"/>
                <a:cs typeface="Times New Roman" pitchFamily="18" charset="0"/>
              </a:rPr>
              <a:t>Les typologies de l’habitat retenues sont  le collectif </a:t>
            </a:r>
            <a:endParaRPr lang="ar-DZ" sz="2000" b="1" dirty="0" smtClean="0">
              <a:solidFill>
                <a:schemeClr val="bg1"/>
              </a:solidFill>
              <a:latin typeface="Times New Roman" pitchFamily="18" charset="0"/>
              <a:cs typeface="Times New Roman" pitchFamily="18" charset="0"/>
            </a:endParaRPr>
          </a:p>
          <a:p>
            <a:r>
              <a:rPr lang="fr-FR" sz="2000" b="1" dirty="0" smtClean="0">
                <a:solidFill>
                  <a:schemeClr val="bg1"/>
                </a:solidFill>
                <a:latin typeface="Times New Roman" pitchFamily="18" charset="0"/>
                <a:cs typeface="Times New Roman" pitchFamily="18" charset="0"/>
              </a:rPr>
              <a:t>La finalité est de créer une certaine cohérence dans l'aménagement du P.O.S, tout en respectant l’aspect architectural et la typologie existante.</a:t>
            </a:r>
          </a:p>
          <a:p>
            <a:r>
              <a:rPr lang="fr-FR" sz="2000" b="1" dirty="0" smtClean="0">
                <a:solidFill>
                  <a:schemeClr val="bg1"/>
                </a:solidFill>
                <a:latin typeface="Times New Roman" pitchFamily="18" charset="0"/>
                <a:cs typeface="Times New Roman" pitchFamily="18" charset="0"/>
              </a:rPr>
              <a:t> </a:t>
            </a:r>
          </a:p>
          <a:p>
            <a:r>
              <a:rPr lang="fr-FR" sz="2000" b="1" dirty="0" smtClean="0">
                <a:solidFill>
                  <a:schemeClr val="bg1"/>
                </a:solidFill>
                <a:latin typeface="Times New Roman" pitchFamily="18" charset="0"/>
                <a:cs typeface="Times New Roman" pitchFamily="18" charset="0"/>
              </a:rPr>
              <a:t>La hauteur des constructions maximale est :</a:t>
            </a:r>
          </a:p>
          <a:p>
            <a:r>
              <a:rPr lang="fr-FR" sz="2000" b="1" dirty="0" smtClean="0">
                <a:solidFill>
                  <a:schemeClr val="bg1"/>
                </a:solidFill>
                <a:latin typeface="Times New Roman" pitchFamily="18" charset="0"/>
                <a:cs typeface="Times New Roman" pitchFamily="18" charset="0"/>
              </a:rPr>
              <a:t>-de 05 niveaux (R+4) pour l'habitat collectif.</a:t>
            </a:r>
          </a:p>
          <a:p>
            <a:r>
              <a:rPr lang="fr-FR" sz="2000" b="1" dirty="0" smtClean="0">
                <a:solidFill>
                  <a:schemeClr val="bg1"/>
                </a:solidFill>
                <a:latin typeface="Times New Roman" pitchFamily="18" charset="0"/>
                <a:cs typeface="Times New Roman" pitchFamily="18" charset="0"/>
              </a:rPr>
              <a:t> </a:t>
            </a:r>
            <a:r>
              <a:rPr lang="ar-DZ" sz="2000" b="1" dirty="0" smtClean="0">
                <a:solidFill>
                  <a:schemeClr val="bg1"/>
                </a:solidFill>
                <a:latin typeface="Times New Roman" pitchFamily="18" charset="0"/>
                <a:cs typeface="Times New Roman" pitchFamily="18" charset="0"/>
              </a:rPr>
              <a:t>-</a:t>
            </a:r>
            <a:r>
              <a:rPr lang="fr-FR" sz="2000" b="1" dirty="0" smtClean="0">
                <a:solidFill>
                  <a:schemeClr val="bg1"/>
                </a:solidFill>
                <a:latin typeface="Times New Roman" pitchFamily="18" charset="0"/>
                <a:cs typeface="Times New Roman" pitchFamily="18" charset="0"/>
              </a:rPr>
              <a:t>Des commerces au RDC des constructions collectives, sont proposés pour assurer la desserte de la population en produits de consommation et en services et dynamiser et animer le site. </a:t>
            </a:r>
            <a:endParaRPr lang="fr-FR" sz="2000" b="1" dirty="0">
              <a:solidFill>
                <a:schemeClr val="bg1"/>
              </a:solidFill>
              <a:latin typeface="Times New Roman" pitchFamily="18" charset="0"/>
              <a:cs typeface="Times New Roman" pitchFamily="18" charset="0"/>
            </a:endParaRPr>
          </a:p>
        </p:txBody>
      </p:sp>
      <p:sp>
        <p:nvSpPr>
          <p:cNvPr id="4" name="Rectangle 3"/>
          <p:cNvSpPr/>
          <p:nvPr/>
        </p:nvSpPr>
        <p:spPr>
          <a:xfrm>
            <a:off x="428596" y="214290"/>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Typologie d’habitat</a:t>
            </a:r>
            <a:endParaRPr lang="fr-FR" sz="2400" b="1" u="sng" dirty="0">
              <a:solidFill>
                <a:srgbClr val="FF0000"/>
              </a:solidFill>
              <a:latin typeface="Times New Roman" pitchFamily="18" charset="0"/>
              <a:cs typeface="Times New Roman" pitchFamily="18" charset="0"/>
            </a:endParaRPr>
          </a:p>
        </p:txBody>
      </p:sp>
      <p:pic>
        <p:nvPicPr>
          <p:cNvPr id="41985" name="Picture 1" descr="C:\Documents and Settings\Administrateur\Bureau\ateler\SP_A2905.jpg"/>
          <p:cNvPicPr>
            <a:picLocks noChangeAspect="1" noChangeArrowheads="1"/>
          </p:cNvPicPr>
          <p:nvPr/>
        </p:nvPicPr>
        <p:blipFill>
          <a:blip r:embed="rId3"/>
          <a:srcRect/>
          <a:stretch>
            <a:fillRect/>
          </a:stretch>
        </p:blipFill>
        <p:spPr bwMode="auto">
          <a:xfrm>
            <a:off x="214282" y="1142984"/>
            <a:ext cx="3714776" cy="40481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1985"/>
                                        </p:tgtEl>
                                        <p:attrNameLst>
                                          <p:attrName>style.visibility</p:attrName>
                                        </p:attrNameLst>
                                      </p:cBhvr>
                                      <p:to>
                                        <p:strVal val="visible"/>
                                      </p:to>
                                    </p:set>
                                    <p:animEffect transition="in" filter="diamond(in)">
                                      <p:cBhvr>
                                        <p:cTn id="7" dur="2000"/>
                                        <p:tgtEl>
                                          <p:spTgt spid="419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l="37975" r="28797" b="14214"/>
          <a:stretch>
            <a:fillRect/>
          </a:stretch>
        </p:blipFill>
        <p:spPr bwMode="auto">
          <a:xfrm>
            <a:off x="4357686" y="285728"/>
            <a:ext cx="4643470" cy="63579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642910" y="214290"/>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Les équipements</a:t>
            </a:r>
            <a:endParaRPr lang="fr-FR" sz="2400" b="1" u="sng" dirty="0">
              <a:solidFill>
                <a:srgbClr val="FF0000"/>
              </a:solidFill>
              <a:latin typeface="Times New Roman" pitchFamily="18" charset="0"/>
              <a:cs typeface="Times New Roman" pitchFamily="18" charset="0"/>
            </a:endParaRPr>
          </a:p>
        </p:txBody>
      </p:sp>
      <p:sp>
        <p:nvSpPr>
          <p:cNvPr id="6" name="Rectangle 5"/>
          <p:cNvSpPr/>
          <p:nvPr/>
        </p:nvSpPr>
        <p:spPr>
          <a:xfrm>
            <a:off x="214282" y="1500174"/>
            <a:ext cx="3786214" cy="142876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dirty="0" smtClean="0">
                <a:solidFill>
                  <a:schemeClr val="bg1"/>
                </a:solidFill>
                <a:latin typeface="Times New Roman" pitchFamily="18" charset="0"/>
                <a:cs typeface="Times New Roman" pitchFamily="18" charset="0"/>
              </a:rPr>
              <a:t>avec une surface de 19146m², il s’agit de:</a:t>
            </a:r>
          </a:p>
        </p:txBody>
      </p:sp>
      <p:sp>
        <p:nvSpPr>
          <p:cNvPr id="7" name="Rectangle 6"/>
          <p:cNvSpPr/>
          <p:nvPr/>
        </p:nvSpPr>
        <p:spPr>
          <a:xfrm>
            <a:off x="214282" y="1500174"/>
            <a:ext cx="3786214" cy="142876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2400" dirty="0" smtClean="0">
                <a:solidFill>
                  <a:schemeClr val="bg1"/>
                </a:solidFill>
                <a:latin typeface="Times New Roman" pitchFamily="18" charset="0"/>
                <a:cs typeface="Times New Roman" pitchFamily="18" charset="0"/>
              </a:rPr>
              <a:t>Equipements éducatifs (école primaire, CEM, lycée)</a:t>
            </a:r>
            <a:endParaRPr lang="fr-FR" sz="2400" dirty="0"/>
          </a:p>
        </p:txBody>
      </p:sp>
      <p:pic>
        <p:nvPicPr>
          <p:cNvPr id="40961" name="Picture 1" descr="C:\Documents and Settings\Administrateur\Bureau\ateler\SP_A2907.jpg"/>
          <p:cNvPicPr>
            <a:picLocks noChangeAspect="1" noChangeArrowheads="1"/>
          </p:cNvPicPr>
          <p:nvPr/>
        </p:nvPicPr>
        <p:blipFill>
          <a:blip r:embed="rId3"/>
          <a:srcRect/>
          <a:stretch>
            <a:fillRect/>
          </a:stretch>
        </p:blipFill>
        <p:spPr bwMode="auto">
          <a:xfrm>
            <a:off x="214282" y="3214686"/>
            <a:ext cx="4064000" cy="304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0" name="Connecteur droit avec flèche 9"/>
          <p:cNvCxnSpPr/>
          <p:nvPr/>
        </p:nvCxnSpPr>
        <p:spPr>
          <a:xfrm flipV="1">
            <a:off x="4214810" y="1643050"/>
            <a:ext cx="3357586" cy="2928958"/>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2" name="Connecteur droit avec flèche 11"/>
          <p:cNvCxnSpPr/>
          <p:nvPr/>
        </p:nvCxnSpPr>
        <p:spPr>
          <a:xfrm flipV="1">
            <a:off x="4143372" y="2857496"/>
            <a:ext cx="2928958" cy="1857388"/>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4" name="Connecteur droit avec flèche 13"/>
          <p:cNvCxnSpPr/>
          <p:nvPr/>
        </p:nvCxnSpPr>
        <p:spPr>
          <a:xfrm>
            <a:off x="4071934" y="4714884"/>
            <a:ext cx="3643338" cy="285752"/>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5" name="Rectangle 14"/>
          <p:cNvSpPr/>
          <p:nvPr/>
        </p:nvSpPr>
        <p:spPr>
          <a:xfrm>
            <a:off x="214282" y="1500174"/>
            <a:ext cx="3786214" cy="142876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dirty="0" smtClean="0">
                <a:solidFill>
                  <a:schemeClr val="bg1"/>
                </a:solidFill>
                <a:latin typeface="Times New Roman" pitchFamily="18" charset="0"/>
                <a:cs typeface="Times New Roman" pitchFamily="18" charset="0"/>
              </a:rPr>
              <a:t>Équipements sanitaires (polyclinique )</a:t>
            </a:r>
            <a:endParaRPr lang="fr-FR" sz="2400" dirty="0"/>
          </a:p>
        </p:txBody>
      </p:sp>
      <p:pic>
        <p:nvPicPr>
          <p:cNvPr id="40962" name="Picture 2" descr="C:\Documents and Settings\Administrateur\Bureau\portable2\SP_A2900.jpg"/>
          <p:cNvPicPr>
            <a:picLocks noChangeAspect="1" noChangeArrowheads="1"/>
          </p:cNvPicPr>
          <p:nvPr/>
        </p:nvPicPr>
        <p:blipFill>
          <a:blip r:embed="rId4" cstate="print"/>
          <a:srcRect/>
          <a:stretch>
            <a:fillRect/>
          </a:stretch>
        </p:blipFill>
        <p:spPr bwMode="auto">
          <a:xfrm>
            <a:off x="214282" y="3143248"/>
            <a:ext cx="4071966" cy="32147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8" name="Connecteur droit avec flèche 17"/>
          <p:cNvCxnSpPr/>
          <p:nvPr/>
        </p:nvCxnSpPr>
        <p:spPr>
          <a:xfrm rot="5400000" flipH="1" flipV="1">
            <a:off x="4000496" y="2928934"/>
            <a:ext cx="1500198" cy="78581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9" name="Rectangle 18"/>
          <p:cNvSpPr/>
          <p:nvPr/>
        </p:nvSpPr>
        <p:spPr>
          <a:xfrm>
            <a:off x="214282" y="1428736"/>
            <a:ext cx="3786214" cy="150019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dirty="0" smtClean="0">
                <a:solidFill>
                  <a:schemeClr val="bg1"/>
                </a:solidFill>
                <a:latin typeface="Times New Roman" pitchFamily="18" charset="0"/>
                <a:cs typeface="Times New Roman" pitchFamily="18" charset="0"/>
              </a:rPr>
              <a:t>Equipements cultuels (mosquée)</a:t>
            </a:r>
            <a:endParaRPr lang="fr-FR" sz="2400" dirty="0"/>
          </a:p>
        </p:txBody>
      </p:sp>
      <p:pic>
        <p:nvPicPr>
          <p:cNvPr id="40963" name="Picture 3" descr="C:\Documents and Settings\Administrateur\Bureau\portable2\SP_A2903.jpg"/>
          <p:cNvPicPr>
            <a:picLocks noChangeAspect="1" noChangeArrowheads="1"/>
          </p:cNvPicPr>
          <p:nvPr/>
        </p:nvPicPr>
        <p:blipFill>
          <a:blip r:embed="rId5"/>
          <a:srcRect/>
          <a:stretch>
            <a:fillRect/>
          </a:stretch>
        </p:blipFill>
        <p:spPr bwMode="auto">
          <a:xfrm>
            <a:off x="214282" y="3071810"/>
            <a:ext cx="3786214" cy="32861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2" name="Connecteur droit avec flèche 21"/>
          <p:cNvCxnSpPr/>
          <p:nvPr/>
        </p:nvCxnSpPr>
        <p:spPr>
          <a:xfrm>
            <a:off x="4000496" y="5072074"/>
            <a:ext cx="2857520"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4" name="Rectangle 23"/>
          <p:cNvSpPr/>
          <p:nvPr/>
        </p:nvSpPr>
        <p:spPr>
          <a:xfrm>
            <a:off x="214282" y="1428736"/>
            <a:ext cx="3786214" cy="150019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dirty="0" smtClean="0">
                <a:solidFill>
                  <a:schemeClr val="bg1"/>
                </a:solidFill>
                <a:latin typeface="Times New Roman" pitchFamily="18" charset="0"/>
                <a:cs typeface="Times New Roman" pitchFamily="18" charset="0"/>
              </a:rPr>
              <a:t>Equipement commerciaux </a:t>
            </a:r>
            <a:endParaRPr lang="fr-FR" sz="2400" dirty="0"/>
          </a:p>
        </p:txBody>
      </p:sp>
      <p:pic>
        <p:nvPicPr>
          <p:cNvPr id="40964" name="Picture 4" descr="C:\Documents and Settings\Administrateur\Bureau\portable2\SP_A2899.jpg"/>
          <p:cNvPicPr>
            <a:picLocks noChangeAspect="1" noChangeArrowheads="1"/>
          </p:cNvPicPr>
          <p:nvPr/>
        </p:nvPicPr>
        <p:blipFill>
          <a:blip r:embed="rId6" cstate="print"/>
          <a:srcRect/>
          <a:stretch>
            <a:fillRect/>
          </a:stretch>
        </p:blipFill>
        <p:spPr bwMode="auto">
          <a:xfrm>
            <a:off x="214282" y="3071810"/>
            <a:ext cx="3762348" cy="3286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7" name="Connecteur droit avec flèche 26"/>
          <p:cNvCxnSpPr/>
          <p:nvPr/>
        </p:nvCxnSpPr>
        <p:spPr>
          <a:xfrm flipV="1">
            <a:off x="4000496" y="3571876"/>
            <a:ext cx="1000132" cy="64294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28" name="Rectangle 27"/>
          <p:cNvSpPr/>
          <p:nvPr/>
        </p:nvSpPr>
        <p:spPr>
          <a:xfrm>
            <a:off x="214282" y="1428736"/>
            <a:ext cx="3786214" cy="150019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dirty="0" smtClean="0">
                <a:solidFill>
                  <a:schemeClr val="bg1"/>
                </a:solidFill>
                <a:latin typeface="Times New Roman" pitchFamily="18" charset="0"/>
                <a:cs typeface="Times New Roman" pitchFamily="18" charset="0"/>
              </a:rPr>
              <a:t>Equipements  administratif (antenne APC, Algérie poste</a:t>
            </a:r>
            <a:endParaRPr lang="fr-FR" sz="2400" dirty="0"/>
          </a:p>
        </p:txBody>
      </p:sp>
      <p:pic>
        <p:nvPicPr>
          <p:cNvPr id="40965" name="Picture 5" descr="C:\Documents and Settings\Administrateur\Bureau\portable2\SP_A2902.jpg"/>
          <p:cNvPicPr>
            <a:picLocks noChangeAspect="1" noChangeArrowheads="1"/>
          </p:cNvPicPr>
          <p:nvPr/>
        </p:nvPicPr>
        <p:blipFill>
          <a:blip r:embed="rId7"/>
          <a:srcRect/>
          <a:stretch>
            <a:fillRect/>
          </a:stretch>
        </p:blipFill>
        <p:spPr bwMode="auto">
          <a:xfrm>
            <a:off x="214282" y="3000372"/>
            <a:ext cx="4095752" cy="33575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31" name="Connecteur droit avec flèche 30"/>
          <p:cNvCxnSpPr/>
          <p:nvPr/>
        </p:nvCxnSpPr>
        <p:spPr>
          <a:xfrm flipV="1">
            <a:off x="4286248" y="3929066"/>
            <a:ext cx="785818" cy="214314"/>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pic>
        <p:nvPicPr>
          <p:cNvPr id="40966" name="Picture 6" descr="C:\Documents and Settings\Administrateur\Bureau\portable2\SP_A2901.jpg"/>
          <p:cNvPicPr>
            <a:picLocks noChangeAspect="1" noChangeArrowheads="1"/>
          </p:cNvPicPr>
          <p:nvPr/>
        </p:nvPicPr>
        <p:blipFill>
          <a:blip r:embed="rId8"/>
          <a:srcRect/>
          <a:stretch>
            <a:fillRect/>
          </a:stretch>
        </p:blipFill>
        <p:spPr bwMode="auto">
          <a:xfrm>
            <a:off x="214282" y="3000372"/>
            <a:ext cx="4071966" cy="34289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0961"/>
                                        </p:tgtEl>
                                        <p:attrNameLst>
                                          <p:attrName>style.visibility</p:attrName>
                                        </p:attrNameLst>
                                      </p:cBhvr>
                                      <p:to>
                                        <p:strVal val="visible"/>
                                      </p:to>
                                    </p:set>
                                    <p:anim calcmode="lin" valueType="num">
                                      <p:cBhvr additive="base">
                                        <p:cTn id="25" dur="500" fill="hold"/>
                                        <p:tgtEl>
                                          <p:spTgt spid="40961"/>
                                        </p:tgtEl>
                                        <p:attrNameLst>
                                          <p:attrName>ppt_x</p:attrName>
                                        </p:attrNameLst>
                                      </p:cBhvr>
                                      <p:tavLst>
                                        <p:tav tm="0">
                                          <p:val>
                                            <p:strVal val="#ppt_x"/>
                                          </p:val>
                                        </p:tav>
                                        <p:tav tm="100000">
                                          <p:val>
                                            <p:strVal val="#ppt_x"/>
                                          </p:val>
                                        </p:tav>
                                      </p:tavLst>
                                    </p:anim>
                                    <p:anim calcmode="lin" valueType="num">
                                      <p:cBhvr additive="base">
                                        <p:cTn id="26" dur="500" fill="hold"/>
                                        <p:tgtEl>
                                          <p:spTgt spid="4096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nodeType="clickEffect">
                                  <p:stCondLst>
                                    <p:cond delay="0"/>
                                  </p:stCondLst>
                                  <p:childTnLst>
                                    <p:anim calcmode="lin" valueType="num">
                                      <p:cBhvr additive="base">
                                        <p:cTn id="30" dur="500"/>
                                        <p:tgtEl>
                                          <p:spTgt spid="10"/>
                                        </p:tgtEl>
                                        <p:attrNameLst>
                                          <p:attrName>ppt_x</p:attrName>
                                        </p:attrNameLst>
                                      </p:cBhvr>
                                      <p:tavLst>
                                        <p:tav tm="0">
                                          <p:val>
                                            <p:strVal val="ppt_x"/>
                                          </p:val>
                                        </p:tav>
                                        <p:tav tm="100000">
                                          <p:val>
                                            <p:strVal val="ppt_x"/>
                                          </p:val>
                                        </p:tav>
                                      </p:tavLst>
                                    </p:anim>
                                    <p:anim calcmode="lin" valueType="num">
                                      <p:cBhvr additive="base">
                                        <p:cTn id="31" dur="500"/>
                                        <p:tgtEl>
                                          <p:spTgt spid="10"/>
                                        </p:tgtEl>
                                        <p:attrNameLst>
                                          <p:attrName>ppt_y</p:attrName>
                                        </p:attrNameLst>
                                      </p:cBhvr>
                                      <p:tavLst>
                                        <p:tav tm="0">
                                          <p:val>
                                            <p:strVal val="ppt_y"/>
                                          </p:val>
                                        </p:tav>
                                        <p:tav tm="100000">
                                          <p:val>
                                            <p:strVal val="1+ppt_h/2"/>
                                          </p:val>
                                        </p:tav>
                                      </p:tavLst>
                                    </p:anim>
                                    <p:set>
                                      <p:cBhvr>
                                        <p:cTn id="32" dur="1" fill="hold">
                                          <p:stCondLst>
                                            <p:cond delay="499"/>
                                          </p:stCondLst>
                                        </p:cTn>
                                        <p:tgtEl>
                                          <p:spTgt spid="10"/>
                                        </p:tgtEl>
                                        <p:attrNameLst>
                                          <p:attrName>style.visibility</p:attrName>
                                        </p:attrNameLst>
                                      </p:cBhvr>
                                      <p:to>
                                        <p:strVal val="hidden"/>
                                      </p:to>
                                    </p:set>
                                  </p:childTnLst>
                                </p:cTn>
                              </p:par>
                              <p:par>
                                <p:cTn id="33" presetID="2" presetClass="exit" presetSubtype="4" fill="hold" nodeType="withEffect">
                                  <p:stCondLst>
                                    <p:cond delay="0"/>
                                  </p:stCondLst>
                                  <p:childTnLst>
                                    <p:anim calcmode="lin" valueType="num">
                                      <p:cBhvr additive="base">
                                        <p:cTn id="34" dur="500"/>
                                        <p:tgtEl>
                                          <p:spTgt spid="12"/>
                                        </p:tgtEl>
                                        <p:attrNameLst>
                                          <p:attrName>ppt_x</p:attrName>
                                        </p:attrNameLst>
                                      </p:cBhvr>
                                      <p:tavLst>
                                        <p:tav tm="0">
                                          <p:val>
                                            <p:strVal val="ppt_x"/>
                                          </p:val>
                                        </p:tav>
                                        <p:tav tm="100000">
                                          <p:val>
                                            <p:strVal val="ppt_x"/>
                                          </p:val>
                                        </p:tav>
                                      </p:tavLst>
                                    </p:anim>
                                    <p:anim calcmode="lin" valueType="num">
                                      <p:cBhvr additive="base">
                                        <p:cTn id="35" dur="500"/>
                                        <p:tgtEl>
                                          <p:spTgt spid="12"/>
                                        </p:tgtEl>
                                        <p:attrNameLst>
                                          <p:attrName>ppt_y</p:attrName>
                                        </p:attrNameLst>
                                      </p:cBhvr>
                                      <p:tavLst>
                                        <p:tav tm="0">
                                          <p:val>
                                            <p:strVal val="ppt_y"/>
                                          </p:val>
                                        </p:tav>
                                        <p:tav tm="100000">
                                          <p:val>
                                            <p:strVal val="1+ppt_h/2"/>
                                          </p:val>
                                        </p:tav>
                                      </p:tavLst>
                                    </p:anim>
                                    <p:set>
                                      <p:cBhvr>
                                        <p:cTn id="36" dur="1" fill="hold">
                                          <p:stCondLst>
                                            <p:cond delay="499"/>
                                          </p:stCondLst>
                                        </p:cTn>
                                        <p:tgtEl>
                                          <p:spTgt spid="12"/>
                                        </p:tgtEl>
                                        <p:attrNameLst>
                                          <p:attrName>style.visibility</p:attrName>
                                        </p:attrNameLst>
                                      </p:cBhvr>
                                      <p:to>
                                        <p:strVal val="hidden"/>
                                      </p:to>
                                    </p:set>
                                  </p:childTnLst>
                                </p:cTn>
                              </p:par>
                              <p:par>
                                <p:cTn id="37" presetID="2" presetClass="exit" presetSubtype="4" fill="hold" nodeType="withEffect">
                                  <p:stCondLst>
                                    <p:cond delay="0"/>
                                  </p:stCondLst>
                                  <p:childTnLst>
                                    <p:anim calcmode="lin" valueType="num">
                                      <p:cBhvr additive="base">
                                        <p:cTn id="38" dur="500"/>
                                        <p:tgtEl>
                                          <p:spTgt spid="14"/>
                                        </p:tgtEl>
                                        <p:attrNameLst>
                                          <p:attrName>ppt_x</p:attrName>
                                        </p:attrNameLst>
                                      </p:cBhvr>
                                      <p:tavLst>
                                        <p:tav tm="0">
                                          <p:val>
                                            <p:strVal val="ppt_x"/>
                                          </p:val>
                                        </p:tav>
                                        <p:tav tm="100000">
                                          <p:val>
                                            <p:strVal val="ppt_x"/>
                                          </p:val>
                                        </p:tav>
                                      </p:tavLst>
                                    </p:anim>
                                    <p:anim calcmode="lin" valueType="num">
                                      <p:cBhvr additive="base">
                                        <p:cTn id="39" dur="500"/>
                                        <p:tgtEl>
                                          <p:spTgt spid="14"/>
                                        </p:tgtEl>
                                        <p:attrNameLst>
                                          <p:attrName>ppt_y</p:attrName>
                                        </p:attrNameLst>
                                      </p:cBhvr>
                                      <p:tavLst>
                                        <p:tav tm="0">
                                          <p:val>
                                            <p:strVal val="ppt_y"/>
                                          </p:val>
                                        </p:tav>
                                        <p:tav tm="100000">
                                          <p:val>
                                            <p:strVal val="1+ppt_h/2"/>
                                          </p:val>
                                        </p:tav>
                                      </p:tavLst>
                                    </p:anim>
                                    <p:set>
                                      <p:cBhvr>
                                        <p:cTn id="40" dur="1" fill="hold">
                                          <p:stCondLst>
                                            <p:cond delay="499"/>
                                          </p:stCondLst>
                                        </p:cTn>
                                        <p:tgtEl>
                                          <p:spTgt spid="14"/>
                                        </p:tgtEl>
                                        <p:attrNameLst>
                                          <p:attrName>style.visibility</p:attrName>
                                        </p:attrNameLst>
                                      </p:cBhvr>
                                      <p:to>
                                        <p:strVal val="hidden"/>
                                      </p:to>
                                    </p:set>
                                  </p:childTnLst>
                                </p:cTn>
                              </p:par>
                              <p:par>
                                <p:cTn id="41" presetID="2" presetClass="exit" presetSubtype="4" fill="hold" nodeType="withEffect">
                                  <p:stCondLst>
                                    <p:cond delay="0"/>
                                  </p:stCondLst>
                                  <p:childTnLst>
                                    <p:anim calcmode="lin" valueType="num">
                                      <p:cBhvr additive="base">
                                        <p:cTn id="42" dur="500"/>
                                        <p:tgtEl>
                                          <p:spTgt spid="40961"/>
                                        </p:tgtEl>
                                        <p:attrNameLst>
                                          <p:attrName>ppt_x</p:attrName>
                                        </p:attrNameLst>
                                      </p:cBhvr>
                                      <p:tavLst>
                                        <p:tav tm="0">
                                          <p:val>
                                            <p:strVal val="ppt_x"/>
                                          </p:val>
                                        </p:tav>
                                        <p:tav tm="100000">
                                          <p:val>
                                            <p:strVal val="ppt_x"/>
                                          </p:val>
                                        </p:tav>
                                      </p:tavLst>
                                    </p:anim>
                                    <p:anim calcmode="lin" valueType="num">
                                      <p:cBhvr additive="base">
                                        <p:cTn id="43" dur="500"/>
                                        <p:tgtEl>
                                          <p:spTgt spid="40961"/>
                                        </p:tgtEl>
                                        <p:attrNameLst>
                                          <p:attrName>ppt_y</p:attrName>
                                        </p:attrNameLst>
                                      </p:cBhvr>
                                      <p:tavLst>
                                        <p:tav tm="0">
                                          <p:val>
                                            <p:strVal val="ppt_y"/>
                                          </p:val>
                                        </p:tav>
                                        <p:tav tm="100000">
                                          <p:val>
                                            <p:strVal val="1+ppt_h/2"/>
                                          </p:val>
                                        </p:tav>
                                      </p:tavLst>
                                    </p:anim>
                                    <p:set>
                                      <p:cBhvr>
                                        <p:cTn id="44" dur="1" fill="hold">
                                          <p:stCondLst>
                                            <p:cond delay="499"/>
                                          </p:stCondLst>
                                        </p:cTn>
                                        <p:tgtEl>
                                          <p:spTgt spid="40961"/>
                                        </p:tgtEl>
                                        <p:attrNameLst>
                                          <p:attrName>style.visibility</p:attrName>
                                        </p:attrNameLst>
                                      </p:cBhvr>
                                      <p:to>
                                        <p:strVal val="hidden"/>
                                      </p:to>
                                    </p:set>
                                  </p:childTnLst>
                                </p:cTn>
                              </p:par>
                              <p:par>
                                <p:cTn id="45" presetID="2" presetClass="exit" presetSubtype="4" fill="hold" grpId="1" nodeType="withEffect">
                                  <p:stCondLst>
                                    <p:cond delay="0"/>
                                  </p:stCondLst>
                                  <p:childTnLst>
                                    <p:anim calcmode="lin" valueType="num">
                                      <p:cBhvr additive="base">
                                        <p:cTn id="46" dur="500"/>
                                        <p:tgtEl>
                                          <p:spTgt spid="7"/>
                                        </p:tgtEl>
                                        <p:attrNameLst>
                                          <p:attrName>ppt_x</p:attrName>
                                        </p:attrNameLst>
                                      </p:cBhvr>
                                      <p:tavLst>
                                        <p:tav tm="0">
                                          <p:val>
                                            <p:strVal val="ppt_x"/>
                                          </p:val>
                                        </p:tav>
                                        <p:tav tm="100000">
                                          <p:val>
                                            <p:strVal val="ppt_x"/>
                                          </p:val>
                                        </p:tav>
                                      </p:tavLst>
                                    </p:anim>
                                    <p:anim calcmode="lin" valueType="num">
                                      <p:cBhvr additive="base">
                                        <p:cTn id="47" dur="500"/>
                                        <p:tgtEl>
                                          <p:spTgt spid="7"/>
                                        </p:tgtEl>
                                        <p:attrNameLst>
                                          <p:attrName>ppt_y</p:attrName>
                                        </p:attrNameLst>
                                      </p:cBhvr>
                                      <p:tavLst>
                                        <p:tav tm="0">
                                          <p:val>
                                            <p:strVal val="ppt_y"/>
                                          </p:val>
                                        </p:tav>
                                        <p:tav tm="100000">
                                          <p:val>
                                            <p:strVal val="1+ppt_h/2"/>
                                          </p:val>
                                        </p:tav>
                                      </p:tavLst>
                                    </p:anim>
                                    <p:set>
                                      <p:cBhvr>
                                        <p:cTn id="48" dur="1" fill="hold">
                                          <p:stCondLst>
                                            <p:cond delay="499"/>
                                          </p:stCondLst>
                                        </p:cTn>
                                        <p:tgtEl>
                                          <p:spTgt spid="7"/>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ppt_x"/>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40962"/>
                                        </p:tgtEl>
                                        <p:attrNameLst>
                                          <p:attrName>style.visibility</p:attrName>
                                        </p:attrNameLst>
                                      </p:cBhvr>
                                      <p:to>
                                        <p:strVal val="visible"/>
                                      </p:to>
                                    </p:set>
                                    <p:anim calcmode="lin" valueType="num">
                                      <p:cBhvr additive="base">
                                        <p:cTn id="61" dur="500" fill="hold"/>
                                        <p:tgtEl>
                                          <p:spTgt spid="40962"/>
                                        </p:tgtEl>
                                        <p:attrNameLst>
                                          <p:attrName>ppt_x</p:attrName>
                                        </p:attrNameLst>
                                      </p:cBhvr>
                                      <p:tavLst>
                                        <p:tav tm="0">
                                          <p:val>
                                            <p:strVal val="#ppt_x"/>
                                          </p:val>
                                        </p:tav>
                                        <p:tav tm="100000">
                                          <p:val>
                                            <p:strVal val="#ppt_x"/>
                                          </p:val>
                                        </p:tav>
                                      </p:tavLst>
                                    </p:anim>
                                    <p:anim calcmode="lin" valueType="num">
                                      <p:cBhvr additive="base">
                                        <p:cTn id="62" dur="500" fill="hold"/>
                                        <p:tgtEl>
                                          <p:spTgt spid="40962"/>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xit" presetSubtype="4" fill="hold" grpId="1" nodeType="clickEffect">
                                  <p:stCondLst>
                                    <p:cond delay="0"/>
                                  </p:stCondLst>
                                  <p:childTnLst>
                                    <p:anim calcmode="lin" valueType="num">
                                      <p:cBhvr additive="base">
                                        <p:cTn id="66" dur="500"/>
                                        <p:tgtEl>
                                          <p:spTgt spid="15"/>
                                        </p:tgtEl>
                                        <p:attrNameLst>
                                          <p:attrName>ppt_x</p:attrName>
                                        </p:attrNameLst>
                                      </p:cBhvr>
                                      <p:tavLst>
                                        <p:tav tm="0">
                                          <p:val>
                                            <p:strVal val="ppt_x"/>
                                          </p:val>
                                        </p:tav>
                                        <p:tav tm="100000">
                                          <p:val>
                                            <p:strVal val="ppt_x"/>
                                          </p:val>
                                        </p:tav>
                                      </p:tavLst>
                                    </p:anim>
                                    <p:anim calcmode="lin" valueType="num">
                                      <p:cBhvr additive="base">
                                        <p:cTn id="67" dur="500"/>
                                        <p:tgtEl>
                                          <p:spTgt spid="15"/>
                                        </p:tgtEl>
                                        <p:attrNameLst>
                                          <p:attrName>ppt_y</p:attrName>
                                        </p:attrNameLst>
                                      </p:cBhvr>
                                      <p:tavLst>
                                        <p:tav tm="0">
                                          <p:val>
                                            <p:strVal val="ppt_y"/>
                                          </p:val>
                                        </p:tav>
                                        <p:tav tm="100000">
                                          <p:val>
                                            <p:strVal val="1+ppt_h/2"/>
                                          </p:val>
                                        </p:tav>
                                      </p:tavLst>
                                    </p:anim>
                                    <p:set>
                                      <p:cBhvr>
                                        <p:cTn id="68" dur="1" fill="hold">
                                          <p:stCondLst>
                                            <p:cond delay="499"/>
                                          </p:stCondLst>
                                        </p:cTn>
                                        <p:tgtEl>
                                          <p:spTgt spid="15"/>
                                        </p:tgtEl>
                                        <p:attrNameLst>
                                          <p:attrName>style.visibility</p:attrName>
                                        </p:attrNameLst>
                                      </p:cBhvr>
                                      <p:to>
                                        <p:strVal val="hidden"/>
                                      </p:to>
                                    </p:set>
                                  </p:childTnLst>
                                </p:cTn>
                              </p:par>
                              <p:par>
                                <p:cTn id="69" presetID="2" presetClass="exit" presetSubtype="4" fill="hold" nodeType="withEffect">
                                  <p:stCondLst>
                                    <p:cond delay="0"/>
                                  </p:stCondLst>
                                  <p:childTnLst>
                                    <p:anim calcmode="lin" valueType="num">
                                      <p:cBhvr additive="base">
                                        <p:cTn id="70" dur="500"/>
                                        <p:tgtEl>
                                          <p:spTgt spid="18"/>
                                        </p:tgtEl>
                                        <p:attrNameLst>
                                          <p:attrName>ppt_x</p:attrName>
                                        </p:attrNameLst>
                                      </p:cBhvr>
                                      <p:tavLst>
                                        <p:tav tm="0">
                                          <p:val>
                                            <p:strVal val="ppt_x"/>
                                          </p:val>
                                        </p:tav>
                                        <p:tav tm="100000">
                                          <p:val>
                                            <p:strVal val="ppt_x"/>
                                          </p:val>
                                        </p:tav>
                                      </p:tavLst>
                                    </p:anim>
                                    <p:anim calcmode="lin" valueType="num">
                                      <p:cBhvr additive="base">
                                        <p:cTn id="71" dur="500"/>
                                        <p:tgtEl>
                                          <p:spTgt spid="18"/>
                                        </p:tgtEl>
                                        <p:attrNameLst>
                                          <p:attrName>ppt_y</p:attrName>
                                        </p:attrNameLst>
                                      </p:cBhvr>
                                      <p:tavLst>
                                        <p:tav tm="0">
                                          <p:val>
                                            <p:strVal val="ppt_y"/>
                                          </p:val>
                                        </p:tav>
                                        <p:tav tm="100000">
                                          <p:val>
                                            <p:strVal val="1+ppt_h/2"/>
                                          </p:val>
                                        </p:tav>
                                      </p:tavLst>
                                    </p:anim>
                                    <p:set>
                                      <p:cBhvr>
                                        <p:cTn id="72" dur="1" fill="hold">
                                          <p:stCondLst>
                                            <p:cond delay="499"/>
                                          </p:stCondLst>
                                        </p:cTn>
                                        <p:tgtEl>
                                          <p:spTgt spid="18"/>
                                        </p:tgtEl>
                                        <p:attrNameLst>
                                          <p:attrName>style.visibility</p:attrName>
                                        </p:attrNameLst>
                                      </p:cBhvr>
                                      <p:to>
                                        <p:strVal val="hidden"/>
                                      </p:to>
                                    </p:set>
                                  </p:childTnLst>
                                </p:cTn>
                              </p:par>
                              <p:par>
                                <p:cTn id="73" presetID="2" presetClass="exit" presetSubtype="4" fill="hold" nodeType="withEffect">
                                  <p:stCondLst>
                                    <p:cond delay="0"/>
                                  </p:stCondLst>
                                  <p:childTnLst>
                                    <p:anim calcmode="lin" valueType="num">
                                      <p:cBhvr additive="base">
                                        <p:cTn id="74" dur="500"/>
                                        <p:tgtEl>
                                          <p:spTgt spid="40962"/>
                                        </p:tgtEl>
                                        <p:attrNameLst>
                                          <p:attrName>ppt_x</p:attrName>
                                        </p:attrNameLst>
                                      </p:cBhvr>
                                      <p:tavLst>
                                        <p:tav tm="0">
                                          <p:val>
                                            <p:strVal val="ppt_x"/>
                                          </p:val>
                                        </p:tav>
                                        <p:tav tm="100000">
                                          <p:val>
                                            <p:strVal val="ppt_x"/>
                                          </p:val>
                                        </p:tav>
                                      </p:tavLst>
                                    </p:anim>
                                    <p:anim calcmode="lin" valueType="num">
                                      <p:cBhvr additive="base">
                                        <p:cTn id="75" dur="500"/>
                                        <p:tgtEl>
                                          <p:spTgt spid="40962"/>
                                        </p:tgtEl>
                                        <p:attrNameLst>
                                          <p:attrName>ppt_y</p:attrName>
                                        </p:attrNameLst>
                                      </p:cBhvr>
                                      <p:tavLst>
                                        <p:tav tm="0">
                                          <p:val>
                                            <p:strVal val="ppt_y"/>
                                          </p:val>
                                        </p:tav>
                                        <p:tav tm="100000">
                                          <p:val>
                                            <p:strVal val="1+ppt_h/2"/>
                                          </p:val>
                                        </p:tav>
                                      </p:tavLst>
                                    </p:anim>
                                    <p:set>
                                      <p:cBhvr>
                                        <p:cTn id="76" dur="1" fill="hold">
                                          <p:stCondLst>
                                            <p:cond delay="499"/>
                                          </p:stCondLst>
                                        </p:cTn>
                                        <p:tgtEl>
                                          <p:spTgt spid="40962"/>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nodeType="click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additive="base">
                                        <p:cTn id="81" dur="500" fill="hold"/>
                                        <p:tgtEl>
                                          <p:spTgt spid="22"/>
                                        </p:tgtEl>
                                        <p:attrNameLst>
                                          <p:attrName>ppt_x</p:attrName>
                                        </p:attrNameLst>
                                      </p:cBhvr>
                                      <p:tavLst>
                                        <p:tav tm="0">
                                          <p:val>
                                            <p:strVal val="#ppt_x"/>
                                          </p:val>
                                        </p:tav>
                                        <p:tav tm="100000">
                                          <p:val>
                                            <p:strVal val="#ppt_x"/>
                                          </p:val>
                                        </p:tav>
                                      </p:tavLst>
                                    </p:anim>
                                    <p:anim calcmode="lin" valueType="num">
                                      <p:cBhvr additive="base">
                                        <p:cTn id="82" dur="500" fill="hold"/>
                                        <p:tgtEl>
                                          <p:spTgt spid="22"/>
                                        </p:tgtEl>
                                        <p:attrNameLst>
                                          <p:attrName>ppt_y</p:attrName>
                                        </p:attrNameLst>
                                      </p:cBhvr>
                                      <p:tavLst>
                                        <p:tav tm="0">
                                          <p:val>
                                            <p:strVal val="1+#ppt_h/2"/>
                                          </p:val>
                                        </p:tav>
                                        <p:tav tm="100000">
                                          <p:val>
                                            <p:strVal val="#ppt_y"/>
                                          </p:val>
                                        </p:tav>
                                      </p:tavLst>
                                    </p:anim>
                                  </p:childTnLst>
                                </p:cTn>
                              </p:par>
                              <p:par>
                                <p:cTn id="83" presetID="2" presetClass="entr" presetSubtype="4" fill="hold" nodeType="withEffect">
                                  <p:stCondLst>
                                    <p:cond delay="0"/>
                                  </p:stCondLst>
                                  <p:childTnLst>
                                    <p:set>
                                      <p:cBhvr>
                                        <p:cTn id="84" dur="1" fill="hold">
                                          <p:stCondLst>
                                            <p:cond delay="0"/>
                                          </p:stCondLst>
                                        </p:cTn>
                                        <p:tgtEl>
                                          <p:spTgt spid="40963"/>
                                        </p:tgtEl>
                                        <p:attrNameLst>
                                          <p:attrName>style.visibility</p:attrName>
                                        </p:attrNameLst>
                                      </p:cBhvr>
                                      <p:to>
                                        <p:strVal val="visible"/>
                                      </p:to>
                                    </p:set>
                                    <p:anim calcmode="lin" valueType="num">
                                      <p:cBhvr additive="base">
                                        <p:cTn id="85" dur="500" fill="hold"/>
                                        <p:tgtEl>
                                          <p:spTgt spid="40963"/>
                                        </p:tgtEl>
                                        <p:attrNameLst>
                                          <p:attrName>ppt_x</p:attrName>
                                        </p:attrNameLst>
                                      </p:cBhvr>
                                      <p:tavLst>
                                        <p:tav tm="0">
                                          <p:val>
                                            <p:strVal val="#ppt_x"/>
                                          </p:val>
                                        </p:tav>
                                        <p:tav tm="100000">
                                          <p:val>
                                            <p:strVal val="#ppt_x"/>
                                          </p:val>
                                        </p:tav>
                                      </p:tavLst>
                                    </p:anim>
                                    <p:anim calcmode="lin" valueType="num">
                                      <p:cBhvr additive="base">
                                        <p:cTn id="86" dur="500" fill="hold"/>
                                        <p:tgtEl>
                                          <p:spTgt spid="40963"/>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fill="hold"/>
                                        <p:tgtEl>
                                          <p:spTgt spid="19"/>
                                        </p:tgtEl>
                                        <p:attrNameLst>
                                          <p:attrName>ppt_x</p:attrName>
                                        </p:attrNameLst>
                                      </p:cBhvr>
                                      <p:tavLst>
                                        <p:tav tm="0">
                                          <p:val>
                                            <p:strVal val="#ppt_x"/>
                                          </p:val>
                                        </p:tav>
                                        <p:tav tm="100000">
                                          <p:val>
                                            <p:strVal val="#ppt_x"/>
                                          </p:val>
                                        </p:tav>
                                      </p:tavLst>
                                    </p:anim>
                                    <p:anim calcmode="lin" valueType="num">
                                      <p:cBhvr additive="base">
                                        <p:cTn id="9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xit" presetSubtype="4" fill="hold" nodeType="clickEffect">
                                  <p:stCondLst>
                                    <p:cond delay="0"/>
                                  </p:stCondLst>
                                  <p:childTnLst>
                                    <p:anim calcmode="lin" valueType="num">
                                      <p:cBhvr additive="base">
                                        <p:cTn id="94" dur="500"/>
                                        <p:tgtEl>
                                          <p:spTgt spid="22"/>
                                        </p:tgtEl>
                                        <p:attrNameLst>
                                          <p:attrName>ppt_x</p:attrName>
                                        </p:attrNameLst>
                                      </p:cBhvr>
                                      <p:tavLst>
                                        <p:tav tm="0">
                                          <p:val>
                                            <p:strVal val="ppt_x"/>
                                          </p:val>
                                        </p:tav>
                                        <p:tav tm="100000">
                                          <p:val>
                                            <p:strVal val="ppt_x"/>
                                          </p:val>
                                        </p:tav>
                                      </p:tavLst>
                                    </p:anim>
                                    <p:anim calcmode="lin" valueType="num">
                                      <p:cBhvr additive="base">
                                        <p:cTn id="95" dur="500"/>
                                        <p:tgtEl>
                                          <p:spTgt spid="22"/>
                                        </p:tgtEl>
                                        <p:attrNameLst>
                                          <p:attrName>ppt_y</p:attrName>
                                        </p:attrNameLst>
                                      </p:cBhvr>
                                      <p:tavLst>
                                        <p:tav tm="0">
                                          <p:val>
                                            <p:strVal val="ppt_y"/>
                                          </p:val>
                                        </p:tav>
                                        <p:tav tm="100000">
                                          <p:val>
                                            <p:strVal val="1+ppt_h/2"/>
                                          </p:val>
                                        </p:tav>
                                      </p:tavLst>
                                    </p:anim>
                                    <p:set>
                                      <p:cBhvr>
                                        <p:cTn id="96" dur="1" fill="hold">
                                          <p:stCondLst>
                                            <p:cond delay="499"/>
                                          </p:stCondLst>
                                        </p:cTn>
                                        <p:tgtEl>
                                          <p:spTgt spid="22"/>
                                        </p:tgtEl>
                                        <p:attrNameLst>
                                          <p:attrName>style.visibility</p:attrName>
                                        </p:attrNameLst>
                                      </p:cBhvr>
                                      <p:to>
                                        <p:strVal val="hidden"/>
                                      </p:to>
                                    </p:set>
                                  </p:childTnLst>
                                </p:cTn>
                              </p:par>
                              <p:par>
                                <p:cTn id="97" presetID="2" presetClass="exit" presetSubtype="4" fill="hold" nodeType="withEffect">
                                  <p:stCondLst>
                                    <p:cond delay="0"/>
                                  </p:stCondLst>
                                  <p:childTnLst>
                                    <p:anim calcmode="lin" valueType="num">
                                      <p:cBhvr additive="base">
                                        <p:cTn id="98" dur="500"/>
                                        <p:tgtEl>
                                          <p:spTgt spid="40963"/>
                                        </p:tgtEl>
                                        <p:attrNameLst>
                                          <p:attrName>ppt_x</p:attrName>
                                        </p:attrNameLst>
                                      </p:cBhvr>
                                      <p:tavLst>
                                        <p:tav tm="0">
                                          <p:val>
                                            <p:strVal val="ppt_x"/>
                                          </p:val>
                                        </p:tav>
                                        <p:tav tm="100000">
                                          <p:val>
                                            <p:strVal val="ppt_x"/>
                                          </p:val>
                                        </p:tav>
                                      </p:tavLst>
                                    </p:anim>
                                    <p:anim calcmode="lin" valueType="num">
                                      <p:cBhvr additive="base">
                                        <p:cTn id="99" dur="500"/>
                                        <p:tgtEl>
                                          <p:spTgt spid="40963"/>
                                        </p:tgtEl>
                                        <p:attrNameLst>
                                          <p:attrName>ppt_y</p:attrName>
                                        </p:attrNameLst>
                                      </p:cBhvr>
                                      <p:tavLst>
                                        <p:tav tm="0">
                                          <p:val>
                                            <p:strVal val="ppt_y"/>
                                          </p:val>
                                        </p:tav>
                                        <p:tav tm="100000">
                                          <p:val>
                                            <p:strVal val="1+ppt_h/2"/>
                                          </p:val>
                                        </p:tav>
                                      </p:tavLst>
                                    </p:anim>
                                    <p:set>
                                      <p:cBhvr>
                                        <p:cTn id="100" dur="1" fill="hold">
                                          <p:stCondLst>
                                            <p:cond delay="499"/>
                                          </p:stCondLst>
                                        </p:cTn>
                                        <p:tgtEl>
                                          <p:spTgt spid="40963"/>
                                        </p:tgtEl>
                                        <p:attrNameLst>
                                          <p:attrName>style.visibility</p:attrName>
                                        </p:attrNameLst>
                                      </p:cBhvr>
                                      <p:to>
                                        <p:strVal val="hidden"/>
                                      </p:to>
                                    </p:set>
                                  </p:childTnLst>
                                </p:cTn>
                              </p:par>
                              <p:par>
                                <p:cTn id="101" presetID="2" presetClass="exit" presetSubtype="4" fill="hold" grpId="1" nodeType="withEffect">
                                  <p:stCondLst>
                                    <p:cond delay="0"/>
                                  </p:stCondLst>
                                  <p:childTnLst>
                                    <p:anim calcmode="lin" valueType="num">
                                      <p:cBhvr additive="base">
                                        <p:cTn id="102" dur="500"/>
                                        <p:tgtEl>
                                          <p:spTgt spid="19"/>
                                        </p:tgtEl>
                                        <p:attrNameLst>
                                          <p:attrName>ppt_x</p:attrName>
                                        </p:attrNameLst>
                                      </p:cBhvr>
                                      <p:tavLst>
                                        <p:tav tm="0">
                                          <p:val>
                                            <p:strVal val="ppt_x"/>
                                          </p:val>
                                        </p:tav>
                                        <p:tav tm="100000">
                                          <p:val>
                                            <p:strVal val="ppt_x"/>
                                          </p:val>
                                        </p:tav>
                                      </p:tavLst>
                                    </p:anim>
                                    <p:anim calcmode="lin" valueType="num">
                                      <p:cBhvr additive="base">
                                        <p:cTn id="103" dur="500"/>
                                        <p:tgtEl>
                                          <p:spTgt spid="19"/>
                                        </p:tgtEl>
                                        <p:attrNameLst>
                                          <p:attrName>ppt_y</p:attrName>
                                        </p:attrNameLst>
                                      </p:cBhvr>
                                      <p:tavLst>
                                        <p:tav tm="0">
                                          <p:val>
                                            <p:strVal val="ppt_y"/>
                                          </p:val>
                                        </p:tav>
                                        <p:tav tm="100000">
                                          <p:val>
                                            <p:strVal val="1+ppt_h/2"/>
                                          </p:val>
                                        </p:tav>
                                      </p:tavLst>
                                    </p:anim>
                                    <p:set>
                                      <p:cBhvr>
                                        <p:cTn id="104" dur="1" fill="hold">
                                          <p:stCondLst>
                                            <p:cond delay="499"/>
                                          </p:stCondLst>
                                        </p:cTn>
                                        <p:tgtEl>
                                          <p:spTgt spid="19"/>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nodeType="clickEffect">
                                  <p:stCondLst>
                                    <p:cond delay="0"/>
                                  </p:stCondLst>
                                  <p:childTnLst>
                                    <p:set>
                                      <p:cBhvr>
                                        <p:cTn id="108" dur="1" fill="hold">
                                          <p:stCondLst>
                                            <p:cond delay="0"/>
                                          </p:stCondLst>
                                        </p:cTn>
                                        <p:tgtEl>
                                          <p:spTgt spid="27"/>
                                        </p:tgtEl>
                                        <p:attrNameLst>
                                          <p:attrName>style.visibility</p:attrName>
                                        </p:attrNameLst>
                                      </p:cBhvr>
                                      <p:to>
                                        <p:strVal val="visible"/>
                                      </p:to>
                                    </p:set>
                                    <p:anim calcmode="lin" valueType="num">
                                      <p:cBhvr additive="base">
                                        <p:cTn id="109" dur="500" fill="hold"/>
                                        <p:tgtEl>
                                          <p:spTgt spid="27"/>
                                        </p:tgtEl>
                                        <p:attrNameLst>
                                          <p:attrName>ppt_x</p:attrName>
                                        </p:attrNameLst>
                                      </p:cBhvr>
                                      <p:tavLst>
                                        <p:tav tm="0">
                                          <p:val>
                                            <p:strVal val="#ppt_x"/>
                                          </p:val>
                                        </p:tav>
                                        <p:tav tm="100000">
                                          <p:val>
                                            <p:strVal val="#ppt_x"/>
                                          </p:val>
                                        </p:tav>
                                      </p:tavLst>
                                    </p:anim>
                                    <p:anim calcmode="lin" valueType="num">
                                      <p:cBhvr additive="base">
                                        <p:cTn id="110" dur="500" fill="hold"/>
                                        <p:tgtEl>
                                          <p:spTgt spid="27"/>
                                        </p:tgtEl>
                                        <p:attrNameLst>
                                          <p:attrName>ppt_y</p:attrName>
                                        </p:attrNameLst>
                                      </p:cBhvr>
                                      <p:tavLst>
                                        <p:tav tm="0">
                                          <p:val>
                                            <p:strVal val="1+#ppt_h/2"/>
                                          </p:val>
                                        </p:tav>
                                        <p:tav tm="100000">
                                          <p:val>
                                            <p:strVal val="#ppt_y"/>
                                          </p:val>
                                        </p:tav>
                                      </p:tavLst>
                                    </p:anim>
                                  </p:childTnLst>
                                </p:cTn>
                              </p:par>
                              <p:par>
                                <p:cTn id="111" presetID="2" presetClass="entr" presetSubtype="4" fill="hold" nodeType="withEffect">
                                  <p:stCondLst>
                                    <p:cond delay="0"/>
                                  </p:stCondLst>
                                  <p:childTnLst>
                                    <p:set>
                                      <p:cBhvr>
                                        <p:cTn id="112" dur="1" fill="hold">
                                          <p:stCondLst>
                                            <p:cond delay="0"/>
                                          </p:stCondLst>
                                        </p:cTn>
                                        <p:tgtEl>
                                          <p:spTgt spid="40964"/>
                                        </p:tgtEl>
                                        <p:attrNameLst>
                                          <p:attrName>style.visibility</p:attrName>
                                        </p:attrNameLst>
                                      </p:cBhvr>
                                      <p:to>
                                        <p:strVal val="visible"/>
                                      </p:to>
                                    </p:set>
                                    <p:anim calcmode="lin" valueType="num">
                                      <p:cBhvr additive="base">
                                        <p:cTn id="113" dur="500" fill="hold"/>
                                        <p:tgtEl>
                                          <p:spTgt spid="40964"/>
                                        </p:tgtEl>
                                        <p:attrNameLst>
                                          <p:attrName>ppt_x</p:attrName>
                                        </p:attrNameLst>
                                      </p:cBhvr>
                                      <p:tavLst>
                                        <p:tav tm="0">
                                          <p:val>
                                            <p:strVal val="#ppt_x"/>
                                          </p:val>
                                        </p:tav>
                                        <p:tav tm="100000">
                                          <p:val>
                                            <p:strVal val="#ppt_x"/>
                                          </p:val>
                                        </p:tav>
                                      </p:tavLst>
                                    </p:anim>
                                    <p:anim calcmode="lin" valueType="num">
                                      <p:cBhvr additive="base">
                                        <p:cTn id="114" dur="500" fill="hold"/>
                                        <p:tgtEl>
                                          <p:spTgt spid="40964"/>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500" fill="hold"/>
                                        <p:tgtEl>
                                          <p:spTgt spid="24"/>
                                        </p:tgtEl>
                                        <p:attrNameLst>
                                          <p:attrName>ppt_x</p:attrName>
                                        </p:attrNameLst>
                                      </p:cBhvr>
                                      <p:tavLst>
                                        <p:tav tm="0">
                                          <p:val>
                                            <p:strVal val="#ppt_x"/>
                                          </p:val>
                                        </p:tav>
                                        <p:tav tm="100000">
                                          <p:val>
                                            <p:strVal val="#ppt_x"/>
                                          </p:val>
                                        </p:tav>
                                      </p:tavLst>
                                    </p:anim>
                                    <p:anim calcmode="lin" valueType="num">
                                      <p:cBhvr additive="base">
                                        <p:cTn id="11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xit" presetSubtype="4" fill="hold" nodeType="clickEffect">
                                  <p:stCondLst>
                                    <p:cond delay="0"/>
                                  </p:stCondLst>
                                  <p:childTnLst>
                                    <p:anim calcmode="lin" valueType="num">
                                      <p:cBhvr additive="base">
                                        <p:cTn id="122" dur="500"/>
                                        <p:tgtEl>
                                          <p:spTgt spid="27"/>
                                        </p:tgtEl>
                                        <p:attrNameLst>
                                          <p:attrName>ppt_x</p:attrName>
                                        </p:attrNameLst>
                                      </p:cBhvr>
                                      <p:tavLst>
                                        <p:tav tm="0">
                                          <p:val>
                                            <p:strVal val="ppt_x"/>
                                          </p:val>
                                        </p:tav>
                                        <p:tav tm="100000">
                                          <p:val>
                                            <p:strVal val="ppt_x"/>
                                          </p:val>
                                        </p:tav>
                                      </p:tavLst>
                                    </p:anim>
                                    <p:anim calcmode="lin" valueType="num">
                                      <p:cBhvr additive="base">
                                        <p:cTn id="123" dur="500"/>
                                        <p:tgtEl>
                                          <p:spTgt spid="27"/>
                                        </p:tgtEl>
                                        <p:attrNameLst>
                                          <p:attrName>ppt_y</p:attrName>
                                        </p:attrNameLst>
                                      </p:cBhvr>
                                      <p:tavLst>
                                        <p:tav tm="0">
                                          <p:val>
                                            <p:strVal val="ppt_y"/>
                                          </p:val>
                                        </p:tav>
                                        <p:tav tm="100000">
                                          <p:val>
                                            <p:strVal val="1+ppt_h/2"/>
                                          </p:val>
                                        </p:tav>
                                      </p:tavLst>
                                    </p:anim>
                                    <p:set>
                                      <p:cBhvr>
                                        <p:cTn id="124" dur="1" fill="hold">
                                          <p:stCondLst>
                                            <p:cond delay="499"/>
                                          </p:stCondLst>
                                        </p:cTn>
                                        <p:tgtEl>
                                          <p:spTgt spid="27"/>
                                        </p:tgtEl>
                                        <p:attrNameLst>
                                          <p:attrName>style.visibility</p:attrName>
                                        </p:attrNameLst>
                                      </p:cBhvr>
                                      <p:to>
                                        <p:strVal val="hidden"/>
                                      </p:to>
                                    </p:set>
                                  </p:childTnLst>
                                </p:cTn>
                              </p:par>
                              <p:par>
                                <p:cTn id="125" presetID="2" presetClass="exit" presetSubtype="4" fill="hold" nodeType="withEffect">
                                  <p:stCondLst>
                                    <p:cond delay="0"/>
                                  </p:stCondLst>
                                  <p:childTnLst>
                                    <p:anim calcmode="lin" valueType="num">
                                      <p:cBhvr additive="base">
                                        <p:cTn id="126" dur="500"/>
                                        <p:tgtEl>
                                          <p:spTgt spid="40964"/>
                                        </p:tgtEl>
                                        <p:attrNameLst>
                                          <p:attrName>ppt_x</p:attrName>
                                        </p:attrNameLst>
                                      </p:cBhvr>
                                      <p:tavLst>
                                        <p:tav tm="0">
                                          <p:val>
                                            <p:strVal val="ppt_x"/>
                                          </p:val>
                                        </p:tav>
                                        <p:tav tm="100000">
                                          <p:val>
                                            <p:strVal val="ppt_x"/>
                                          </p:val>
                                        </p:tav>
                                      </p:tavLst>
                                    </p:anim>
                                    <p:anim calcmode="lin" valueType="num">
                                      <p:cBhvr additive="base">
                                        <p:cTn id="127" dur="500"/>
                                        <p:tgtEl>
                                          <p:spTgt spid="40964"/>
                                        </p:tgtEl>
                                        <p:attrNameLst>
                                          <p:attrName>ppt_y</p:attrName>
                                        </p:attrNameLst>
                                      </p:cBhvr>
                                      <p:tavLst>
                                        <p:tav tm="0">
                                          <p:val>
                                            <p:strVal val="ppt_y"/>
                                          </p:val>
                                        </p:tav>
                                        <p:tav tm="100000">
                                          <p:val>
                                            <p:strVal val="1+ppt_h/2"/>
                                          </p:val>
                                        </p:tav>
                                      </p:tavLst>
                                    </p:anim>
                                    <p:set>
                                      <p:cBhvr>
                                        <p:cTn id="128" dur="1" fill="hold">
                                          <p:stCondLst>
                                            <p:cond delay="499"/>
                                          </p:stCondLst>
                                        </p:cTn>
                                        <p:tgtEl>
                                          <p:spTgt spid="40964"/>
                                        </p:tgtEl>
                                        <p:attrNameLst>
                                          <p:attrName>style.visibility</p:attrName>
                                        </p:attrNameLst>
                                      </p:cBhvr>
                                      <p:to>
                                        <p:strVal val="hidden"/>
                                      </p:to>
                                    </p:set>
                                  </p:childTnLst>
                                </p:cTn>
                              </p:par>
                              <p:par>
                                <p:cTn id="129" presetID="2" presetClass="exit" presetSubtype="4" fill="hold" grpId="1" nodeType="withEffect">
                                  <p:stCondLst>
                                    <p:cond delay="0"/>
                                  </p:stCondLst>
                                  <p:childTnLst>
                                    <p:anim calcmode="lin" valueType="num">
                                      <p:cBhvr additive="base">
                                        <p:cTn id="130" dur="500"/>
                                        <p:tgtEl>
                                          <p:spTgt spid="24"/>
                                        </p:tgtEl>
                                        <p:attrNameLst>
                                          <p:attrName>ppt_x</p:attrName>
                                        </p:attrNameLst>
                                      </p:cBhvr>
                                      <p:tavLst>
                                        <p:tav tm="0">
                                          <p:val>
                                            <p:strVal val="ppt_x"/>
                                          </p:val>
                                        </p:tav>
                                        <p:tav tm="100000">
                                          <p:val>
                                            <p:strVal val="ppt_x"/>
                                          </p:val>
                                        </p:tav>
                                      </p:tavLst>
                                    </p:anim>
                                    <p:anim calcmode="lin" valueType="num">
                                      <p:cBhvr additive="base">
                                        <p:cTn id="131" dur="500"/>
                                        <p:tgtEl>
                                          <p:spTgt spid="24"/>
                                        </p:tgtEl>
                                        <p:attrNameLst>
                                          <p:attrName>ppt_y</p:attrName>
                                        </p:attrNameLst>
                                      </p:cBhvr>
                                      <p:tavLst>
                                        <p:tav tm="0">
                                          <p:val>
                                            <p:strVal val="ppt_y"/>
                                          </p:val>
                                        </p:tav>
                                        <p:tav tm="100000">
                                          <p:val>
                                            <p:strVal val="1+ppt_h/2"/>
                                          </p:val>
                                        </p:tav>
                                      </p:tavLst>
                                    </p:anim>
                                    <p:set>
                                      <p:cBhvr>
                                        <p:cTn id="132" dur="1" fill="hold">
                                          <p:stCondLst>
                                            <p:cond delay="499"/>
                                          </p:stCondLst>
                                        </p:cTn>
                                        <p:tgtEl>
                                          <p:spTgt spid="24"/>
                                        </p:tgtEl>
                                        <p:attrNameLst>
                                          <p:attrName>style.visibility</p:attrName>
                                        </p:attrNameLst>
                                      </p:cBhvr>
                                      <p:to>
                                        <p:strVal val="hidden"/>
                                      </p:to>
                                    </p:set>
                                  </p:childTnLst>
                                </p:cTn>
                              </p:par>
                            </p:childTnLst>
                          </p:cTn>
                        </p:par>
                      </p:childTnLst>
                    </p:cTn>
                  </p:par>
                  <p:par>
                    <p:cTn id="133" fill="hold">
                      <p:stCondLst>
                        <p:cond delay="indefinite"/>
                      </p:stCondLst>
                      <p:childTnLst>
                        <p:par>
                          <p:cTn id="134" fill="hold">
                            <p:stCondLst>
                              <p:cond delay="0"/>
                            </p:stCondLst>
                            <p:childTnLst>
                              <p:par>
                                <p:cTn id="135" presetID="2" presetClass="entr" presetSubtype="4" fill="hold" nodeType="clickEffect">
                                  <p:stCondLst>
                                    <p:cond delay="0"/>
                                  </p:stCondLst>
                                  <p:childTnLst>
                                    <p:set>
                                      <p:cBhvr>
                                        <p:cTn id="136" dur="1" fill="hold">
                                          <p:stCondLst>
                                            <p:cond delay="0"/>
                                          </p:stCondLst>
                                        </p:cTn>
                                        <p:tgtEl>
                                          <p:spTgt spid="31"/>
                                        </p:tgtEl>
                                        <p:attrNameLst>
                                          <p:attrName>style.visibility</p:attrName>
                                        </p:attrNameLst>
                                      </p:cBhvr>
                                      <p:to>
                                        <p:strVal val="visible"/>
                                      </p:to>
                                    </p:set>
                                    <p:anim calcmode="lin" valueType="num">
                                      <p:cBhvr additive="base">
                                        <p:cTn id="137" dur="500" fill="hold"/>
                                        <p:tgtEl>
                                          <p:spTgt spid="31"/>
                                        </p:tgtEl>
                                        <p:attrNameLst>
                                          <p:attrName>ppt_x</p:attrName>
                                        </p:attrNameLst>
                                      </p:cBhvr>
                                      <p:tavLst>
                                        <p:tav tm="0">
                                          <p:val>
                                            <p:strVal val="#ppt_x"/>
                                          </p:val>
                                        </p:tav>
                                        <p:tav tm="100000">
                                          <p:val>
                                            <p:strVal val="#ppt_x"/>
                                          </p:val>
                                        </p:tav>
                                      </p:tavLst>
                                    </p:anim>
                                    <p:anim calcmode="lin" valueType="num">
                                      <p:cBhvr additive="base">
                                        <p:cTn id="138" dur="500" fill="hold"/>
                                        <p:tgtEl>
                                          <p:spTgt spid="31"/>
                                        </p:tgtEl>
                                        <p:attrNameLst>
                                          <p:attrName>ppt_y</p:attrName>
                                        </p:attrNameLst>
                                      </p:cBhvr>
                                      <p:tavLst>
                                        <p:tav tm="0">
                                          <p:val>
                                            <p:strVal val="1+#ppt_h/2"/>
                                          </p:val>
                                        </p:tav>
                                        <p:tav tm="100000">
                                          <p:val>
                                            <p:strVal val="#ppt_y"/>
                                          </p:val>
                                        </p:tav>
                                      </p:tavLst>
                                    </p:anim>
                                  </p:childTnLst>
                                </p:cTn>
                              </p:par>
                              <p:par>
                                <p:cTn id="139" presetID="2" presetClass="entr" presetSubtype="4" fill="hold" nodeType="withEffect">
                                  <p:stCondLst>
                                    <p:cond delay="0"/>
                                  </p:stCondLst>
                                  <p:childTnLst>
                                    <p:set>
                                      <p:cBhvr>
                                        <p:cTn id="140" dur="1" fill="hold">
                                          <p:stCondLst>
                                            <p:cond delay="0"/>
                                          </p:stCondLst>
                                        </p:cTn>
                                        <p:tgtEl>
                                          <p:spTgt spid="40965"/>
                                        </p:tgtEl>
                                        <p:attrNameLst>
                                          <p:attrName>style.visibility</p:attrName>
                                        </p:attrNameLst>
                                      </p:cBhvr>
                                      <p:to>
                                        <p:strVal val="visible"/>
                                      </p:to>
                                    </p:set>
                                    <p:anim calcmode="lin" valueType="num">
                                      <p:cBhvr additive="base">
                                        <p:cTn id="141" dur="500" fill="hold"/>
                                        <p:tgtEl>
                                          <p:spTgt spid="40965"/>
                                        </p:tgtEl>
                                        <p:attrNameLst>
                                          <p:attrName>ppt_x</p:attrName>
                                        </p:attrNameLst>
                                      </p:cBhvr>
                                      <p:tavLst>
                                        <p:tav tm="0">
                                          <p:val>
                                            <p:strVal val="#ppt_x"/>
                                          </p:val>
                                        </p:tav>
                                        <p:tav tm="100000">
                                          <p:val>
                                            <p:strVal val="#ppt_x"/>
                                          </p:val>
                                        </p:tav>
                                      </p:tavLst>
                                    </p:anim>
                                    <p:anim calcmode="lin" valueType="num">
                                      <p:cBhvr additive="base">
                                        <p:cTn id="142" dur="500" fill="hold"/>
                                        <p:tgtEl>
                                          <p:spTgt spid="40965"/>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28"/>
                                        </p:tgtEl>
                                        <p:attrNameLst>
                                          <p:attrName>style.visibility</p:attrName>
                                        </p:attrNameLst>
                                      </p:cBhvr>
                                      <p:to>
                                        <p:strVal val="visible"/>
                                      </p:to>
                                    </p:set>
                                    <p:anim calcmode="lin" valueType="num">
                                      <p:cBhvr additive="base">
                                        <p:cTn id="145" dur="500" fill="hold"/>
                                        <p:tgtEl>
                                          <p:spTgt spid="28"/>
                                        </p:tgtEl>
                                        <p:attrNameLst>
                                          <p:attrName>ppt_x</p:attrName>
                                        </p:attrNameLst>
                                      </p:cBhvr>
                                      <p:tavLst>
                                        <p:tav tm="0">
                                          <p:val>
                                            <p:strVal val="#ppt_x"/>
                                          </p:val>
                                        </p:tav>
                                        <p:tav tm="100000">
                                          <p:val>
                                            <p:strVal val="#ppt_x"/>
                                          </p:val>
                                        </p:tav>
                                      </p:tavLst>
                                    </p:anim>
                                    <p:anim calcmode="lin" valueType="num">
                                      <p:cBhvr additive="base">
                                        <p:cTn id="14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nodeType="clickEffect">
                                  <p:stCondLst>
                                    <p:cond delay="0"/>
                                  </p:stCondLst>
                                  <p:childTnLst>
                                    <p:set>
                                      <p:cBhvr>
                                        <p:cTn id="150" dur="1" fill="hold">
                                          <p:stCondLst>
                                            <p:cond delay="0"/>
                                          </p:stCondLst>
                                        </p:cTn>
                                        <p:tgtEl>
                                          <p:spTgt spid="40966"/>
                                        </p:tgtEl>
                                        <p:attrNameLst>
                                          <p:attrName>style.visibility</p:attrName>
                                        </p:attrNameLst>
                                      </p:cBhvr>
                                      <p:to>
                                        <p:strVal val="visible"/>
                                      </p:to>
                                    </p:set>
                                    <p:anim calcmode="lin" valueType="num">
                                      <p:cBhvr additive="base">
                                        <p:cTn id="151" dur="500" fill="hold"/>
                                        <p:tgtEl>
                                          <p:spTgt spid="40966"/>
                                        </p:tgtEl>
                                        <p:attrNameLst>
                                          <p:attrName>ppt_x</p:attrName>
                                        </p:attrNameLst>
                                      </p:cBhvr>
                                      <p:tavLst>
                                        <p:tav tm="0">
                                          <p:val>
                                            <p:strVal val="#ppt_x"/>
                                          </p:val>
                                        </p:tav>
                                        <p:tav tm="100000">
                                          <p:val>
                                            <p:strVal val="#ppt_x"/>
                                          </p:val>
                                        </p:tav>
                                      </p:tavLst>
                                    </p:anim>
                                    <p:anim calcmode="lin" valueType="num">
                                      <p:cBhvr additive="base">
                                        <p:cTn id="152" dur="500" fill="hold"/>
                                        <p:tgtEl>
                                          <p:spTgt spid="409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5" grpId="0" animBg="1"/>
      <p:bldP spid="15" grpId="1" animBg="1"/>
      <p:bldP spid="19" grpId="0" animBg="1"/>
      <p:bldP spid="19" grpId="1" animBg="1"/>
      <p:bldP spid="24" grpId="0" animBg="1"/>
      <p:bldP spid="24" grpId="1"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571472" y="785790"/>
          <a:ext cx="8143932" cy="3929093"/>
        </p:xfrm>
        <a:graphic>
          <a:graphicData uri="http://schemas.openxmlformats.org/drawingml/2006/table">
            <a:tbl>
              <a:tblPr>
                <a:tableStyleId>{775DCB02-9BB8-47FD-8907-85C794F793BA}</a:tableStyleId>
              </a:tblPr>
              <a:tblGrid>
                <a:gridCol w="3199633"/>
                <a:gridCol w="3199633"/>
                <a:gridCol w="1744666"/>
              </a:tblGrid>
              <a:tr h="426528">
                <a:tc>
                  <a:txBody>
                    <a:bodyPr/>
                    <a:lstStyle/>
                    <a:p>
                      <a:pPr algn="ctr">
                        <a:spcBef>
                          <a:spcPts val="145"/>
                        </a:spcBef>
                        <a:spcAft>
                          <a:spcPts val="0"/>
                        </a:spcAft>
                      </a:pPr>
                      <a:r>
                        <a:rPr lang="fr-FR" sz="2400" spc="-5" dirty="0"/>
                        <a:t>SECTEUR</a:t>
                      </a:r>
                      <a:endParaRPr lang="fr-FR" sz="2400" b="1" dirty="0">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10"/>
                        <a:t>Equipement</a:t>
                      </a:r>
                      <a:endParaRPr lang="fr-FR" sz="2400" b="1">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5" dirty="0"/>
                        <a:t>Surface</a:t>
                      </a:r>
                      <a:r>
                        <a:rPr lang="fr-FR" sz="2400" spc="-10" dirty="0"/>
                        <a:t> </a:t>
                      </a:r>
                      <a:r>
                        <a:rPr lang="fr-FR" sz="2400" spc="-30" dirty="0"/>
                        <a:t>m²</a:t>
                      </a:r>
                      <a:endParaRPr lang="fr-FR" sz="2400" b="1" dirty="0">
                        <a:solidFill>
                          <a:schemeClr val="bg1"/>
                        </a:solidFill>
                        <a:latin typeface="Times New Roman"/>
                        <a:ea typeface="Times New Roman"/>
                      </a:endParaRPr>
                    </a:p>
                  </a:txBody>
                  <a:tcPr marL="68580" marR="68580" marT="0" marB="0"/>
                </a:tc>
              </a:tr>
              <a:tr h="516869">
                <a:tc>
                  <a:txBody>
                    <a:bodyPr/>
                    <a:lstStyle/>
                    <a:p>
                      <a:pPr algn="ctr">
                        <a:spcBef>
                          <a:spcPts val="145"/>
                        </a:spcBef>
                        <a:spcAft>
                          <a:spcPts val="0"/>
                        </a:spcAft>
                      </a:pPr>
                      <a:r>
                        <a:rPr lang="fr-FR" sz="2400" spc="-5" dirty="0"/>
                        <a:t>éducatif</a:t>
                      </a:r>
                      <a:endParaRPr lang="fr-FR" sz="2400" b="1" dirty="0">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10"/>
                        <a:t>lycée</a:t>
                      </a:r>
                      <a:endParaRPr lang="fr-FR" sz="2400" b="1">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5"/>
                        <a:t>15719.49</a:t>
                      </a:r>
                      <a:endParaRPr lang="fr-FR" sz="2400" b="1">
                        <a:solidFill>
                          <a:schemeClr val="bg1"/>
                        </a:solidFill>
                        <a:latin typeface="Times New Roman"/>
                        <a:ea typeface="Times New Roman"/>
                      </a:endParaRPr>
                    </a:p>
                  </a:txBody>
                  <a:tcPr marL="68580" marR="68580" marT="0" marB="0"/>
                </a:tc>
              </a:tr>
              <a:tr h="426528">
                <a:tc>
                  <a:txBody>
                    <a:bodyPr/>
                    <a:lstStyle/>
                    <a:p>
                      <a:pPr algn="ctr">
                        <a:spcBef>
                          <a:spcPts val="145"/>
                        </a:spcBef>
                        <a:spcAft>
                          <a:spcPts val="0"/>
                        </a:spcAft>
                      </a:pPr>
                      <a:r>
                        <a:rPr lang="fr-FR" sz="2400" spc="-5" dirty="0"/>
                        <a:t>sanitaire</a:t>
                      </a:r>
                      <a:endParaRPr lang="fr-FR" sz="2400" b="1" dirty="0">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10"/>
                        <a:t>polyclinique</a:t>
                      </a:r>
                      <a:endParaRPr lang="fr-FR" sz="2400" b="1">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5"/>
                        <a:t>2539.53</a:t>
                      </a:r>
                      <a:endParaRPr lang="fr-FR" sz="2400" b="1">
                        <a:solidFill>
                          <a:schemeClr val="bg1"/>
                        </a:solidFill>
                        <a:latin typeface="Times New Roman"/>
                        <a:ea typeface="Times New Roman"/>
                      </a:endParaRPr>
                    </a:p>
                  </a:txBody>
                  <a:tcPr marL="68580" marR="68580" marT="0" marB="0"/>
                </a:tc>
              </a:tr>
              <a:tr h="426528">
                <a:tc>
                  <a:txBody>
                    <a:bodyPr/>
                    <a:lstStyle/>
                    <a:p>
                      <a:pPr algn="ctr">
                        <a:spcBef>
                          <a:spcPts val="145"/>
                        </a:spcBef>
                        <a:spcAft>
                          <a:spcPts val="0"/>
                        </a:spcAft>
                      </a:pPr>
                      <a:endParaRPr lang="fr-FR" sz="2400" b="1" spc="-5" dirty="0">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10"/>
                        <a:t>maternité</a:t>
                      </a:r>
                      <a:endParaRPr lang="fr-FR" sz="2400" b="1">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5"/>
                        <a:t>2935.23</a:t>
                      </a:r>
                      <a:endParaRPr lang="fr-FR" sz="2400" b="1">
                        <a:solidFill>
                          <a:schemeClr val="bg1"/>
                        </a:solidFill>
                        <a:latin typeface="Times New Roman"/>
                        <a:ea typeface="Times New Roman"/>
                      </a:endParaRPr>
                    </a:p>
                  </a:txBody>
                  <a:tcPr marL="68580" marR="68580" marT="0" marB="0"/>
                </a:tc>
              </a:tr>
              <a:tr h="426528">
                <a:tc rowSpan="2">
                  <a:txBody>
                    <a:bodyPr/>
                    <a:lstStyle/>
                    <a:p>
                      <a:pPr algn="ctr">
                        <a:spcBef>
                          <a:spcPts val="145"/>
                        </a:spcBef>
                        <a:spcAft>
                          <a:spcPts val="0"/>
                        </a:spcAft>
                      </a:pPr>
                      <a:r>
                        <a:rPr lang="fr-FR" sz="2400" spc="-5" dirty="0"/>
                        <a:t>administratif</a:t>
                      </a:r>
                      <a:endParaRPr lang="fr-FR" sz="2400" b="1" dirty="0">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10"/>
                        <a:t>antenne APC</a:t>
                      </a:r>
                      <a:endParaRPr lang="fr-FR" sz="2400" b="1">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5"/>
                        <a:t>1053.33</a:t>
                      </a:r>
                      <a:endParaRPr lang="fr-FR" sz="2400" b="1">
                        <a:solidFill>
                          <a:schemeClr val="bg1"/>
                        </a:solidFill>
                        <a:latin typeface="Times New Roman"/>
                        <a:ea typeface="Times New Roman"/>
                      </a:endParaRPr>
                    </a:p>
                  </a:txBody>
                  <a:tcPr marL="68580" marR="68580" marT="0" marB="0"/>
                </a:tc>
              </a:tr>
              <a:tr h="426528">
                <a:tc vMerge="1">
                  <a:txBody>
                    <a:bodyPr/>
                    <a:lstStyle/>
                    <a:p>
                      <a:endParaRPr lang="fr-FR"/>
                    </a:p>
                  </a:txBody>
                  <a:tcPr/>
                </a:tc>
                <a:tc>
                  <a:txBody>
                    <a:bodyPr/>
                    <a:lstStyle/>
                    <a:p>
                      <a:pPr algn="ctr">
                        <a:spcBef>
                          <a:spcPts val="145"/>
                        </a:spcBef>
                        <a:spcAft>
                          <a:spcPts val="0"/>
                        </a:spcAft>
                      </a:pPr>
                      <a:r>
                        <a:rPr lang="fr-FR" sz="2400" spc="-10"/>
                        <a:t>Agence Algérie poste </a:t>
                      </a:r>
                      <a:endParaRPr lang="fr-FR" sz="2400" b="1">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5" dirty="0"/>
                        <a:t>1053.33</a:t>
                      </a:r>
                      <a:endParaRPr lang="fr-FR" sz="2400" b="1" dirty="0">
                        <a:solidFill>
                          <a:schemeClr val="bg1"/>
                        </a:solidFill>
                        <a:latin typeface="Times New Roman"/>
                        <a:ea typeface="Times New Roman"/>
                      </a:endParaRPr>
                    </a:p>
                  </a:txBody>
                  <a:tcPr marL="68580" marR="68580" marT="0" marB="0"/>
                </a:tc>
              </a:tr>
              <a:tr h="426528">
                <a:tc>
                  <a:txBody>
                    <a:bodyPr/>
                    <a:lstStyle/>
                    <a:p>
                      <a:pPr algn="ctr">
                        <a:spcBef>
                          <a:spcPts val="145"/>
                        </a:spcBef>
                        <a:spcAft>
                          <a:spcPts val="0"/>
                        </a:spcAft>
                      </a:pPr>
                      <a:endParaRPr lang="fr-FR" sz="2400" b="1" spc="-5" dirty="0">
                        <a:solidFill>
                          <a:schemeClr val="bg1"/>
                        </a:solidFill>
                        <a:latin typeface="Times New Roman"/>
                        <a:ea typeface="Times New Roman"/>
                      </a:endParaRPr>
                    </a:p>
                  </a:txBody>
                  <a:tcPr marL="68580" marR="68580" marT="0" marB="0"/>
                </a:tc>
                <a:tc>
                  <a:txBody>
                    <a:bodyPr/>
                    <a:lstStyle/>
                    <a:p>
                      <a:pPr algn="ctr">
                        <a:spcAft>
                          <a:spcPts val="0"/>
                        </a:spcAft>
                      </a:pPr>
                      <a:r>
                        <a:rPr lang="fr-FR" sz="2400" spc="-5"/>
                        <a:t>Algérie Telecom</a:t>
                      </a:r>
                      <a:endParaRPr lang="fr-FR" sz="2400" b="1">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5"/>
                        <a:t>264.00</a:t>
                      </a:r>
                      <a:endParaRPr lang="fr-FR" sz="2400" b="1">
                        <a:solidFill>
                          <a:schemeClr val="bg1"/>
                        </a:solidFill>
                        <a:latin typeface="Times New Roman"/>
                        <a:ea typeface="Times New Roman"/>
                      </a:endParaRPr>
                    </a:p>
                  </a:txBody>
                  <a:tcPr marL="68580" marR="68580" marT="0" marB="0"/>
                </a:tc>
              </a:tr>
              <a:tr h="426528">
                <a:tc>
                  <a:txBody>
                    <a:bodyPr/>
                    <a:lstStyle/>
                    <a:p>
                      <a:pPr algn="ctr">
                        <a:spcBef>
                          <a:spcPts val="145"/>
                        </a:spcBef>
                        <a:spcAft>
                          <a:spcPts val="0"/>
                        </a:spcAft>
                      </a:pPr>
                      <a:r>
                        <a:rPr lang="fr-FR" sz="2400" spc="-5" dirty="0"/>
                        <a:t>culturel</a:t>
                      </a:r>
                      <a:endParaRPr lang="fr-FR" sz="2400" b="1" dirty="0">
                        <a:solidFill>
                          <a:schemeClr val="bg1"/>
                        </a:solidFill>
                        <a:latin typeface="Times New Roman"/>
                        <a:ea typeface="Times New Roman"/>
                      </a:endParaRPr>
                    </a:p>
                  </a:txBody>
                  <a:tcPr marL="68580" marR="68580" marT="0" marB="0"/>
                </a:tc>
                <a:tc>
                  <a:txBody>
                    <a:bodyPr/>
                    <a:lstStyle/>
                    <a:p>
                      <a:pPr algn="ctr">
                        <a:spcAft>
                          <a:spcPts val="0"/>
                        </a:spcAft>
                      </a:pPr>
                      <a:r>
                        <a:rPr lang="fr-FR" sz="2400" spc="-10"/>
                        <a:t>Mosquée</a:t>
                      </a:r>
                      <a:endParaRPr lang="fr-FR" sz="2400" b="1">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5"/>
                        <a:t>4306.45</a:t>
                      </a:r>
                      <a:endParaRPr lang="fr-FR" sz="2400" b="1">
                        <a:solidFill>
                          <a:schemeClr val="bg1"/>
                        </a:solidFill>
                        <a:latin typeface="Times New Roman"/>
                        <a:ea typeface="Times New Roman"/>
                      </a:endParaRPr>
                    </a:p>
                  </a:txBody>
                  <a:tcPr marL="68580" marR="68580" marT="0" marB="0"/>
                </a:tc>
              </a:tr>
              <a:tr h="426528">
                <a:tc>
                  <a:txBody>
                    <a:bodyPr/>
                    <a:lstStyle/>
                    <a:p>
                      <a:pPr algn="ctr">
                        <a:spcBef>
                          <a:spcPts val="145"/>
                        </a:spcBef>
                        <a:spcAft>
                          <a:spcPts val="0"/>
                        </a:spcAft>
                      </a:pPr>
                      <a:r>
                        <a:rPr lang="fr-FR" sz="2400" spc="-5" dirty="0"/>
                        <a:t>sport et loisirs</a:t>
                      </a:r>
                      <a:endParaRPr lang="fr-FR" sz="2400" b="1" dirty="0">
                        <a:solidFill>
                          <a:schemeClr val="bg1"/>
                        </a:solidFill>
                        <a:latin typeface="Times New Roman"/>
                        <a:ea typeface="Times New Roman"/>
                      </a:endParaRPr>
                    </a:p>
                  </a:txBody>
                  <a:tcPr marL="68580" marR="68580" marT="0" marB="0"/>
                </a:tc>
                <a:tc>
                  <a:txBody>
                    <a:bodyPr/>
                    <a:lstStyle/>
                    <a:p>
                      <a:pPr algn="ctr">
                        <a:spcAft>
                          <a:spcPts val="0"/>
                        </a:spcAft>
                      </a:pPr>
                      <a:r>
                        <a:rPr lang="fr-FR" sz="2400" spc="-5"/>
                        <a:t>complexe sportif</a:t>
                      </a:r>
                      <a:endParaRPr lang="fr-FR" sz="2400" b="1">
                        <a:solidFill>
                          <a:schemeClr val="bg1"/>
                        </a:solidFill>
                        <a:latin typeface="Times New Roman"/>
                        <a:ea typeface="Times New Roman"/>
                      </a:endParaRPr>
                    </a:p>
                  </a:txBody>
                  <a:tcPr marL="68580" marR="68580" marT="0" marB="0"/>
                </a:tc>
                <a:tc>
                  <a:txBody>
                    <a:bodyPr/>
                    <a:lstStyle/>
                    <a:p>
                      <a:pPr algn="ctr">
                        <a:spcBef>
                          <a:spcPts val="145"/>
                        </a:spcBef>
                        <a:spcAft>
                          <a:spcPts val="0"/>
                        </a:spcAft>
                      </a:pPr>
                      <a:r>
                        <a:rPr lang="fr-FR" sz="2400" spc="-5" dirty="0"/>
                        <a:t>14232.32</a:t>
                      </a:r>
                      <a:endParaRPr lang="fr-FR" sz="2400" b="1" dirty="0">
                        <a:solidFill>
                          <a:schemeClr val="bg1"/>
                        </a:solidFill>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l="25110" r="24281"/>
          <a:stretch>
            <a:fillRect/>
          </a:stretch>
        </p:blipFill>
        <p:spPr bwMode="auto">
          <a:xfrm>
            <a:off x="285720" y="428604"/>
            <a:ext cx="8501122" cy="60722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srcRect l="28481" t="2286" r="24051" b="-696"/>
          <a:stretch>
            <a:fillRect/>
          </a:stretch>
        </p:blipFill>
        <p:spPr bwMode="auto">
          <a:xfrm>
            <a:off x="4500562" y="0"/>
            <a:ext cx="4643438"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0" y="857232"/>
            <a:ext cx="4357686" cy="600076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000" b="1" u="sng" dirty="0" smtClean="0">
                <a:solidFill>
                  <a:schemeClr val="bg1"/>
                </a:solidFill>
                <a:latin typeface="Times New Roman" pitchFamily="18" charset="0"/>
                <a:cs typeface="Times New Roman" pitchFamily="18" charset="0"/>
              </a:rPr>
              <a:t>la voies primaires :</a:t>
            </a:r>
            <a:r>
              <a:rPr lang="fr-FR" sz="2000" dirty="0" smtClean="0">
                <a:solidFill>
                  <a:schemeClr val="bg1"/>
                </a:solidFill>
                <a:latin typeface="Times New Roman" pitchFamily="18" charset="0"/>
                <a:cs typeface="Times New Roman" pitchFamily="18" charset="0"/>
              </a:rPr>
              <a:t>le tronçon qui délimite  le site du sud et qui représente l’un des axes structurants d’animation du site.</a:t>
            </a:r>
          </a:p>
          <a:p>
            <a:r>
              <a:rPr lang="fr-FR" sz="2000" dirty="0" smtClean="0">
                <a:solidFill>
                  <a:schemeClr val="bg1"/>
                </a:solidFill>
                <a:latin typeface="Times New Roman" pitchFamily="18" charset="0"/>
                <a:cs typeface="Times New Roman" pitchFamily="18" charset="0"/>
              </a:rPr>
              <a:t>Cette voie a une chaussée de 20 m (2 voies de 7 mètres de large, un terre- plein de 2 mètre et 2 m de trottoir de part et d’autre de la chaussée).</a:t>
            </a:r>
          </a:p>
          <a:p>
            <a:r>
              <a:rPr lang="fr-FR" sz="2000" dirty="0" smtClean="0">
                <a:solidFill>
                  <a:schemeClr val="bg1"/>
                </a:solidFill>
                <a:latin typeface="Times New Roman" pitchFamily="18" charset="0"/>
                <a:cs typeface="Times New Roman" pitchFamily="18" charset="0"/>
              </a:rPr>
              <a:t>Sa longueur est de </a:t>
            </a:r>
            <a:r>
              <a:rPr lang="fr-FR" sz="2000" b="1" dirty="0" smtClean="0">
                <a:solidFill>
                  <a:schemeClr val="bg1"/>
                </a:solidFill>
                <a:latin typeface="Times New Roman" pitchFamily="18" charset="0"/>
                <a:cs typeface="Times New Roman" pitchFamily="18" charset="0"/>
              </a:rPr>
              <a:t>256.44</a:t>
            </a:r>
            <a:r>
              <a:rPr lang="fr-FR" sz="2000" dirty="0" smtClean="0">
                <a:solidFill>
                  <a:schemeClr val="bg1"/>
                </a:solidFill>
                <a:latin typeface="Times New Roman" pitchFamily="18" charset="0"/>
                <a:cs typeface="Times New Roman" pitchFamily="18" charset="0"/>
              </a:rPr>
              <a:t> ml.</a:t>
            </a:r>
          </a:p>
          <a:p>
            <a:r>
              <a:rPr lang="fr-FR" sz="2000" b="1" u="sng" dirty="0" smtClean="0">
                <a:latin typeface="Times New Roman" pitchFamily="18" charset="0"/>
                <a:cs typeface="Times New Roman" pitchFamily="18" charset="0"/>
              </a:rPr>
              <a:t> </a:t>
            </a:r>
            <a:r>
              <a:rPr lang="en-US" sz="2000" b="1" u="sng" dirty="0" smtClean="0">
                <a:solidFill>
                  <a:schemeClr val="bg1"/>
                </a:solidFill>
                <a:latin typeface="Times New Roman" pitchFamily="18" charset="0"/>
                <a:cs typeface="Times New Roman" pitchFamily="18" charset="0"/>
              </a:rPr>
              <a:t>les voies secondaires: </a:t>
            </a:r>
            <a:r>
              <a:rPr lang="fr-FR" sz="2000" dirty="0" smtClean="0">
                <a:solidFill>
                  <a:schemeClr val="bg1"/>
                </a:solidFill>
                <a:latin typeface="Times New Roman" pitchFamily="18" charset="0"/>
                <a:cs typeface="Times New Roman" pitchFamily="18" charset="0"/>
              </a:rPr>
              <a:t>Ces derniers permettent la liaison entre les différentes zones collectif et les équipements. Elles ont une chaussée de 7m (deux voies de 3.5 m, et un trottoir de 2m de part et d’autre de la voie)  </a:t>
            </a:r>
          </a:p>
          <a:p>
            <a:r>
              <a:rPr lang="fr-FR" sz="2000" dirty="0" smtClean="0">
                <a:solidFill>
                  <a:schemeClr val="bg1"/>
                </a:solidFill>
                <a:latin typeface="Times New Roman" pitchFamily="18" charset="0"/>
                <a:cs typeface="Times New Roman" pitchFamily="18" charset="0"/>
              </a:rPr>
              <a:t>Elles s’étendent sur une longueur de </a:t>
            </a:r>
            <a:r>
              <a:rPr lang="fr-FR" sz="2000" b="1" dirty="0" smtClean="0">
                <a:solidFill>
                  <a:schemeClr val="bg1"/>
                </a:solidFill>
                <a:latin typeface="Times New Roman" pitchFamily="18" charset="0"/>
                <a:cs typeface="Times New Roman" pitchFamily="18" charset="0"/>
              </a:rPr>
              <a:t>1510.69 ml</a:t>
            </a:r>
            <a:endParaRPr lang="fr-FR" sz="2000" dirty="0" smtClean="0">
              <a:latin typeface="Times New Roman" pitchFamily="18" charset="0"/>
              <a:cs typeface="Times New Roman" pitchFamily="18" charset="0"/>
            </a:endParaRPr>
          </a:p>
        </p:txBody>
      </p:sp>
      <p:sp>
        <p:nvSpPr>
          <p:cNvPr id="5" name="Rectangle 4"/>
          <p:cNvSpPr/>
          <p:nvPr/>
        </p:nvSpPr>
        <p:spPr>
          <a:xfrm>
            <a:off x="642910" y="0"/>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La voirie</a:t>
            </a:r>
            <a:endParaRPr lang="fr-FR" sz="2400" b="1" u="sng"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a:srcRect l="24327" t="795" r="29984"/>
          <a:stretch>
            <a:fillRect/>
          </a:stretch>
        </p:blipFill>
        <p:spPr bwMode="auto">
          <a:xfrm>
            <a:off x="428596" y="714356"/>
            <a:ext cx="8358246" cy="56436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Flèche droite 2"/>
          <p:cNvSpPr/>
          <p:nvPr/>
        </p:nvSpPr>
        <p:spPr>
          <a:xfrm>
            <a:off x="785786" y="2428868"/>
            <a:ext cx="714380" cy="35719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4" name="Flèche droite 3"/>
          <p:cNvSpPr/>
          <p:nvPr/>
        </p:nvSpPr>
        <p:spPr>
          <a:xfrm rot="16563728">
            <a:off x="1072541" y="5481847"/>
            <a:ext cx="714380" cy="35719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5" name="Flèche droite 4"/>
          <p:cNvSpPr/>
          <p:nvPr/>
        </p:nvSpPr>
        <p:spPr>
          <a:xfrm rot="16200000">
            <a:off x="5250661" y="5750735"/>
            <a:ext cx="714380" cy="35719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6" name="Flèche droite 5"/>
          <p:cNvSpPr/>
          <p:nvPr/>
        </p:nvSpPr>
        <p:spPr>
          <a:xfrm rot="10800000">
            <a:off x="8215338" y="2714620"/>
            <a:ext cx="714380" cy="38293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7" name="Flèche droite 6"/>
          <p:cNvSpPr/>
          <p:nvPr/>
        </p:nvSpPr>
        <p:spPr>
          <a:xfrm rot="16563728">
            <a:off x="2072674" y="5553285"/>
            <a:ext cx="714380" cy="35719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9" name="Rectangle 8"/>
          <p:cNvSpPr/>
          <p:nvPr/>
        </p:nvSpPr>
        <p:spPr>
          <a:xfrm>
            <a:off x="3143240" y="0"/>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Les accès</a:t>
            </a:r>
            <a:endParaRPr lang="fr-FR" sz="2400" b="1" u="sng"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1"/>
          <p:cNvPicPr>
            <a:picLocks noChangeAspect="1" noChangeArrowheads="1"/>
          </p:cNvPicPr>
          <p:nvPr/>
        </p:nvPicPr>
        <p:blipFill>
          <a:blip r:embed="rId2"/>
          <a:srcRect l="25514" t="17197" r="38884" b="12723"/>
          <a:stretch>
            <a:fillRect/>
          </a:stretch>
        </p:blipFill>
        <p:spPr bwMode="auto">
          <a:xfrm>
            <a:off x="4214810" y="214290"/>
            <a:ext cx="4500594" cy="63579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214282" y="714356"/>
            <a:ext cx="3929058" cy="59293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indent="454025" fontAlgn="base">
              <a:spcBef>
                <a:spcPct val="0"/>
              </a:spcBef>
              <a:spcAft>
                <a:spcPct val="0"/>
              </a:spcAft>
            </a:pPr>
            <a:r>
              <a:rPr lang="fr-FR" b="1" u="sng" dirty="0" smtClean="0">
                <a:solidFill>
                  <a:schemeClr val="bg1"/>
                </a:solidFill>
                <a:latin typeface="Times New Roman" pitchFamily="18" charset="0"/>
                <a:ea typeface="Times New Roman" pitchFamily="18" charset="0"/>
                <a:cs typeface="Times New Roman" pitchFamily="18" charset="0"/>
              </a:rPr>
              <a:t> </a:t>
            </a:r>
            <a:endParaRPr lang="fr-FR" dirty="0" smtClean="0">
              <a:solidFill>
                <a:schemeClr val="bg1"/>
              </a:solidFill>
              <a:latin typeface="Times New Roman" pitchFamily="18" charset="0"/>
              <a:cs typeface="Times New Roman" pitchFamily="18" charset="0"/>
            </a:endParaRPr>
          </a:p>
          <a:p>
            <a:pPr lvl="0" indent="454025"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Le tracé d’alimentation en eau potable pour le POS B2 Ain Smara s’effectue sur un seul piquage selon la conduite existante de diamètre 250 mm </a:t>
            </a:r>
            <a:endParaRPr lang="fr-FR" sz="2400" dirty="0" smtClean="0">
              <a:solidFill>
                <a:schemeClr val="bg1"/>
              </a:solidFill>
              <a:latin typeface="Times New Roman" pitchFamily="18" charset="0"/>
              <a:cs typeface="Times New Roman" pitchFamily="18" charset="0"/>
            </a:endParaRPr>
          </a:p>
          <a:p>
            <a:pPr lvl="0" indent="454025"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La distribution est ramifiée à l’intérieur de la maille existante qui est en cous de réalisation </a:t>
            </a:r>
            <a:endParaRPr lang="fr-FR" sz="2400" dirty="0" smtClean="0">
              <a:solidFill>
                <a:schemeClr val="bg1"/>
              </a:solidFill>
              <a:latin typeface="Times New Roman" pitchFamily="18" charset="0"/>
              <a:cs typeface="Times New Roman" pitchFamily="18" charset="0"/>
            </a:endParaRPr>
          </a:p>
          <a:p>
            <a:pPr lvl="0" indent="454025"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Avec un diamètre de sortie de diamètre 200 mm la note de la conduite projetée est    en  PEHD 16 bars </a:t>
            </a:r>
            <a:endParaRPr lang="fr-FR" sz="2400" dirty="0" smtClean="0">
              <a:solidFill>
                <a:schemeClr val="bg1"/>
              </a:solidFill>
              <a:latin typeface="Times New Roman" pitchFamily="18" charset="0"/>
              <a:cs typeface="Times New Roman" pitchFamily="18" charset="0"/>
            </a:endParaRPr>
          </a:p>
        </p:txBody>
      </p:sp>
      <p:sp>
        <p:nvSpPr>
          <p:cNvPr id="4" name="Rectangle 3"/>
          <p:cNvSpPr/>
          <p:nvPr/>
        </p:nvSpPr>
        <p:spPr>
          <a:xfrm>
            <a:off x="642910" y="0"/>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ea typeface="Times New Roman" pitchFamily="18" charset="0"/>
                <a:cs typeface="Times New Roman" pitchFamily="18" charset="0"/>
              </a:rPr>
              <a:t>A.E.P</a:t>
            </a:r>
            <a:endParaRPr lang="fr-FR" sz="2400" b="1" u="sng"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l="16614" r="31764"/>
          <a:stretch>
            <a:fillRect/>
          </a:stretch>
        </p:blipFill>
        <p:spPr bwMode="auto">
          <a:xfrm>
            <a:off x="4500562" y="214290"/>
            <a:ext cx="4643438" cy="63579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642910" y="0"/>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ea typeface="Times New Roman" pitchFamily="18" charset="0"/>
                <a:cs typeface="Times New Roman" pitchFamily="18" charset="0"/>
              </a:rPr>
              <a:t>assainissement</a:t>
            </a:r>
            <a:endParaRPr lang="fr-FR" sz="2400" b="1" u="sng" dirty="0">
              <a:solidFill>
                <a:srgbClr val="FF0000"/>
              </a:solidFill>
              <a:latin typeface="Times New Roman" pitchFamily="18" charset="0"/>
              <a:cs typeface="Times New Roman" pitchFamily="18" charset="0"/>
            </a:endParaRPr>
          </a:p>
        </p:txBody>
      </p:sp>
      <p:sp>
        <p:nvSpPr>
          <p:cNvPr id="4" name="Rectangle 3"/>
          <p:cNvSpPr/>
          <p:nvPr/>
        </p:nvSpPr>
        <p:spPr>
          <a:xfrm>
            <a:off x="0" y="857232"/>
            <a:ext cx="4500562" cy="578647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33793" name="Rectangle 1"/>
          <p:cNvSpPr>
            <a:spLocks noChangeArrowheads="1"/>
          </p:cNvSpPr>
          <p:nvPr/>
        </p:nvSpPr>
        <p:spPr bwMode="auto">
          <a:xfrm>
            <a:off x="0" y="1071547"/>
            <a:ext cx="450056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20675"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D’après l’aménagement  du POS B2 Ain Smara le drainage des eaux usés et pluviales  s’effectue en deux points de rejets qui se collectent  tous sur l’égout existant de diamètre 500 mm et 1000 mm</a:t>
            </a:r>
            <a:endParaRPr kumimoji="0" lang="fr-FR"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320675"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Le premier rejet est un petit tronçon de diamètre 300 se rejetant sur l’égout existant        </a:t>
            </a:r>
            <a:endParaRPr kumimoji="0" lang="fr-FR"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320675" algn="l"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Tous ces rejets seront collectés  en fin de route au niveau du collecteur principal périphérique  de Ain Smara de diamètre 800 mm </a:t>
            </a:r>
            <a:endParaRPr kumimoji="0" lang="fr-FR" sz="2400" b="0" i="0" u="none" strike="noStrike" cap="none" normalizeH="0" baseline="0" dirty="0" smtClean="0">
              <a:ln>
                <a:noFill/>
              </a:ln>
              <a:solidFill>
                <a:schemeClr val="bg1"/>
              </a:solidFill>
              <a:effectLst/>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nvGraphicFramePr>
        <p:xfrm>
          <a:off x="714348" y="785794"/>
          <a:ext cx="7786742" cy="5562600"/>
        </p:xfrm>
        <a:graphic>
          <a:graphicData uri="http://schemas.openxmlformats.org/drawingml/2006/table">
            <a:tbl>
              <a:tblPr firstRow="1" bandRow="1">
                <a:tableStyleId>{775DCB02-9BB8-47FD-8907-85C794F793BA}</a:tableStyleId>
              </a:tblPr>
              <a:tblGrid>
                <a:gridCol w="3893371"/>
                <a:gridCol w="3893371"/>
              </a:tblGrid>
              <a:tr h="370840">
                <a:tc>
                  <a:txBody>
                    <a:bodyPr/>
                    <a:lstStyle/>
                    <a:p>
                      <a:r>
                        <a:rPr lang="fr-FR" b="0" dirty="0" smtClean="0">
                          <a:solidFill>
                            <a:schemeClr val="bg1"/>
                          </a:solidFill>
                        </a:rPr>
                        <a:t>Site</a:t>
                      </a:r>
                      <a:endParaRPr lang="fr-FR" b="0" dirty="0">
                        <a:solidFill>
                          <a:schemeClr val="bg1"/>
                        </a:solidFill>
                      </a:endParaRPr>
                    </a:p>
                  </a:txBody>
                  <a:tcPr/>
                </a:tc>
                <a:tc>
                  <a:txBody>
                    <a:bodyPr/>
                    <a:lstStyle/>
                    <a:p>
                      <a:r>
                        <a:rPr lang="fr-FR" dirty="0" smtClean="0">
                          <a:solidFill>
                            <a:schemeClr val="bg1"/>
                          </a:solidFill>
                        </a:rPr>
                        <a:t>POS B2</a:t>
                      </a:r>
                      <a:endParaRPr lang="fr-FR" dirty="0">
                        <a:solidFill>
                          <a:schemeClr val="bg1"/>
                        </a:solidFill>
                      </a:endParaRPr>
                    </a:p>
                  </a:txBody>
                  <a:tcPr/>
                </a:tc>
              </a:tr>
              <a:tr h="370840">
                <a:tc>
                  <a:txBody>
                    <a:bodyPr/>
                    <a:lstStyle/>
                    <a:p>
                      <a:r>
                        <a:rPr lang="fr-FR" b="0" dirty="0" smtClean="0">
                          <a:solidFill>
                            <a:schemeClr val="bg1"/>
                          </a:solidFill>
                        </a:rPr>
                        <a:t>situation</a:t>
                      </a:r>
                      <a:endParaRPr lang="fr-FR" b="0" dirty="0">
                        <a:solidFill>
                          <a:schemeClr val="bg1"/>
                        </a:solidFill>
                      </a:endParaRPr>
                    </a:p>
                  </a:txBody>
                  <a:tcPr/>
                </a:tc>
                <a:tc>
                  <a:txBody>
                    <a:bodyPr/>
                    <a:lstStyle/>
                    <a:p>
                      <a:r>
                        <a:rPr lang="fr-FR" sz="1800" dirty="0" smtClean="0">
                          <a:solidFill>
                            <a:schemeClr val="bg1"/>
                          </a:solidFill>
                          <a:latin typeface="Arial" pitchFamily="34" charset="0"/>
                          <a:ea typeface="Times New Roman" pitchFamily="18" charset="0"/>
                          <a:cs typeface="Arial" pitchFamily="34" charset="0"/>
                        </a:rPr>
                        <a:t>Sud Est de la ZHUN de Ain Smara</a:t>
                      </a:r>
                      <a:endParaRPr lang="fr-FR" dirty="0">
                        <a:solidFill>
                          <a:schemeClr val="bg1"/>
                        </a:solidFill>
                      </a:endParaRPr>
                    </a:p>
                  </a:txBody>
                  <a:tcPr/>
                </a:tc>
              </a:tr>
              <a:tr h="370840">
                <a:tc>
                  <a:txBody>
                    <a:bodyPr/>
                    <a:lstStyle/>
                    <a:p>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Surface</a:t>
                      </a:r>
                      <a:endParaRPr lang="fr-FR" dirty="0"/>
                    </a:p>
                  </a:txBody>
                  <a:tcPr/>
                </a:tc>
                <a:tc>
                  <a:txBody>
                    <a:bodyPr/>
                    <a:lstStyle/>
                    <a:p>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13 ha</a:t>
                      </a:r>
                      <a:endParaRPr lang="fr-FR" dirty="0"/>
                    </a:p>
                  </a:txBody>
                  <a:tcPr/>
                </a:tc>
              </a:tr>
              <a:tr h="370840">
                <a:tc>
                  <a:txBody>
                    <a:bodyPr/>
                    <a:lstStyle/>
                    <a:p>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Nombre de logements </a:t>
                      </a:r>
                      <a:endParaRPr lang="fr-FR" dirty="0"/>
                    </a:p>
                  </a:txBody>
                  <a:tcPr/>
                </a:tc>
                <a:tc>
                  <a:txBody>
                    <a:bodyPr/>
                    <a:lstStyle/>
                    <a:p>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248 </a:t>
                      </a:r>
                      <a:r>
                        <a:rPr kumimoji="0" lang="fr-FR"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logts</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Typologie</a:t>
                      </a:r>
                      <a:endParaRPr lang="fr-FR" dirty="0" smtClean="0"/>
                    </a:p>
                  </a:txBody>
                  <a:tcPr/>
                </a:tc>
                <a:tc>
                  <a:txBody>
                    <a:bodyPr/>
                    <a:lstStyle/>
                    <a:p>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habitat collectif</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Densité</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19 logements / ha. </a:t>
                      </a:r>
                      <a:endParaRPr lang="fr-FR" dirty="0" smtClean="0"/>
                    </a:p>
                  </a:txBody>
                  <a:tcPr/>
                </a:tc>
              </a:tr>
              <a:tr h="370840">
                <a:tc>
                  <a:txBody>
                    <a:bodyPr/>
                    <a:lstStyle/>
                    <a:p>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Population</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1240 </a:t>
                      </a: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habitants</a:t>
                      </a:r>
                      <a:endParaRPr lang="fr-FR" dirty="0" smtClean="0"/>
                    </a:p>
                  </a:txBody>
                  <a:tcPr/>
                </a:tc>
              </a:tr>
              <a:tr h="370840">
                <a:tc>
                  <a:txBody>
                    <a:bodyPr/>
                    <a:lstStyle/>
                    <a:p>
                      <a:r>
                        <a:rPr lang="fr-FR" sz="1800" dirty="0" smtClean="0"/>
                        <a:t>Densité résidentielle </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dirty="0" smtClean="0"/>
                        <a:t>96 habitants / hectare</a:t>
                      </a:r>
                      <a:endParaRPr lang="fr-FR" sz="1800" b="1" dirty="0" smtClean="0">
                        <a:latin typeface="Times New Roman"/>
                        <a:ea typeface="Times New Roman"/>
                        <a:cs typeface="Arial"/>
                      </a:endParaRPr>
                    </a:p>
                  </a:txBody>
                  <a:tcPr/>
                </a:tc>
              </a:tr>
              <a:tr h="370840">
                <a:tc>
                  <a:txBody>
                    <a:bodyPr/>
                    <a:lstStyle/>
                    <a:p>
                      <a:r>
                        <a:rPr lang="fr-FR" dirty="0" smtClean="0"/>
                        <a:t>CES d’habitat</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0.30</a:t>
                      </a:r>
                      <a:endParaRPr lang="fr-FR" sz="1800" b="1" dirty="0" smtClean="0">
                        <a:latin typeface="Times New Roman"/>
                        <a:ea typeface="Times New Roman"/>
                        <a:cs typeface="Aria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COS d’habitat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b="1" dirty="0" smtClean="0">
                          <a:latin typeface="Times New Roman"/>
                          <a:ea typeface="Times New Roman"/>
                          <a:cs typeface="Arial"/>
                        </a:rPr>
                        <a:t>1.5</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800" kern="1200" dirty="0" smtClean="0">
                          <a:solidFill>
                            <a:schemeClr val="dk1"/>
                          </a:solidFill>
                          <a:latin typeface="+mn-lt"/>
                          <a:ea typeface="+mn-ea"/>
                          <a:cs typeface="+mn-cs"/>
                        </a:rPr>
                        <a:t>Surface de l’habitat collectif</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800" kern="1200" dirty="0" smtClean="0">
                          <a:solidFill>
                            <a:schemeClr val="dk1"/>
                          </a:solidFill>
                          <a:latin typeface="+mn-lt"/>
                          <a:ea typeface="+mn-ea"/>
                          <a:cs typeface="+mn-cs"/>
                        </a:rPr>
                        <a:t>1.97ha</a:t>
                      </a:r>
                      <a:endParaRPr lang="fr-FR" sz="1800" b="1" dirty="0" smtClean="0">
                        <a:latin typeface="Times New Roman"/>
                        <a:ea typeface="Times New Roman"/>
                        <a:cs typeface="Aria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800" kern="1200" dirty="0" smtClean="0">
                          <a:solidFill>
                            <a:schemeClr val="dk1"/>
                          </a:solidFill>
                          <a:latin typeface="+mn-lt"/>
                          <a:ea typeface="+mn-ea"/>
                          <a:cs typeface="+mn-cs"/>
                        </a:rPr>
                        <a:t>Surface des équipements </a:t>
                      </a:r>
                      <a:endParaRPr lang="fr-FR" dirty="0" smtClean="0"/>
                    </a:p>
                  </a:txBody>
                  <a:tcPr/>
                </a:tc>
                <a:tc>
                  <a:txBody>
                    <a:bodyPr/>
                    <a:lstStyle/>
                    <a:p>
                      <a:pPr algn="just">
                        <a:spcAft>
                          <a:spcPts val="0"/>
                        </a:spcAft>
                      </a:pPr>
                      <a:r>
                        <a:rPr lang="fr-FR" sz="2000" dirty="0" smtClean="0">
                          <a:latin typeface="Times New Roman"/>
                          <a:ea typeface="Times New Roman"/>
                          <a:cs typeface="Arial"/>
                        </a:rPr>
                        <a:t>8.43ha</a:t>
                      </a:r>
                      <a:endParaRPr lang="fr-FR" sz="2000" dirty="0">
                        <a:latin typeface="Times New Roman"/>
                        <a:ea typeface="Times New Roman"/>
                        <a:cs typeface="Arial"/>
                      </a:endParaRPr>
                    </a:p>
                  </a:txBody>
                  <a:tcPr marL="44450" marR="4445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800" kern="1200" dirty="0" smtClean="0">
                          <a:solidFill>
                            <a:schemeClr val="dk1"/>
                          </a:solidFill>
                          <a:latin typeface="+mn-lt"/>
                          <a:ea typeface="+mn-ea"/>
                          <a:cs typeface="+mn-cs"/>
                        </a:rPr>
                        <a:t>Surface de la voirie primaire </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800" kern="1200" dirty="0" smtClean="0">
                          <a:solidFill>
                            <a:schemeClr val="dk1"/>
                          </a:solidFill>
                          <a:latin typeface="+mn-lt"/>
                          <a:ea typeface="+mn-ea"/>
                          <a:cs typeface="+mn-cs"/>
                        </a:rPr>
                        <a:t>1.57ha</a:t>
                      </a:r>
                      <a:endParaRPr lang="fr-FR" sz="1800" b="1" dirty="0" smtClean="0">
                        <a:latin typeface="Times New Roman"/>
                        <a:ea typeface="Times New Roman"/>
                        <a:cs typeface="Aria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800" kern="1200" dirty="0" smtClean="0">
                          <a:solidFill>
                            <a:schemeClr val="dk1"/>
                          </a:solidFill>
                          <a:latin typeface="+mn-lt"/>
                          <a:ea typeface="+mn-ea"/>
                          <a:cs typeface="+mn-cs"/>
                        </a:rPr>
                        <a:t>Surface des espaces vertes et piétons </a:t>
                      </a:r>
                      <a:endParaRPr lang="fr-FR"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800" kern="1200" dirty="0" smtClean="0">
                          <a:solidFill>
                            <a:schemeClr val="dk1"/>
                          </a:solidFill>
                          <a:latin typeface="+mn-lt"/>
                          <a:ea typeface="+mn-ea"/>
                          <a:cs typeface="+mn-cs"/>
                        </a:rPr>
                        <a:t>1.02ha</a:t>
                      </a:r>
                      <a:endParaRPr lang="fr-FR" sz="1800" b="1" dirty="0" smtClean="0">
                        <a:latin typeface="Times New Roman"/>
                        <a:ea typeface="Times New Roman"/>
                        <a:cs typeface="Aria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TOL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b="1" dirty="0" smtClean="0">
                          <a:latin typeface="Times New Roman"/>
                          <a:ea typeface="Times New Roman"/>
                          <a:cs typeface="Arial"/>
                        </a:rPr>
                        <a:t>5</a:t>
                      </a:r>
                      <a:r>
                        <a:rPr lang="fr-FR" sz="1800" dirty="0" smtClean="0"/>
                        <a:t>habitants /</a:t>
                      </a:r>
                      <a:r>
                        <a:rPr kumimoji="0" lang="fr-FR"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logement</a:t>
                      </a:r>
                      <a:endParaRPr lang="fr-FR" sz="1800" b="1" dirty="0" smtClean="0">
                        <a:latin typeface="Times New Roman"/>
                        <a:ea typeface="Times New Roman"/>
                        <a:cs typeface="Arial"/>
                      </a:endParaRPr>
                    </a:p>
                  </a:txBody>
                  <a:tcPr/>
                </a:tc>
              </a:tr>
            </a:tbl>
          </a:graphicData>
        </a:graphic>
      </p:graphicFrame>
      <p:sp>
        <p:nvSpPr>
          <p:cNvPr id="6" name="Rectangle 5"/>
          <p:cNvSpPr/>
          <p:nvPr/>
        </p:nvSpPr>
        <p:spPr>
          <a:xfrm>
            <a:off x="2428860" y="142852"/>
            <a:ext cx="3857652"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smtClean="0">
                <a:solidFill>
                  <a:srgbClr val="FF0000"/>
                </a:solidFill>
                <a:latin typeface="Times New Roman" pitchFamily="18" charset="0"/>
                <a:cs typeface="Times New Roman" pitchFamily="18" charset="0"/>
              </a:rPr>
              <a:t>Fiche technique</a:t>
            </a:r>
            <a:endParaRPr lang="fr-FR" sz="2800" b="1" dirty="0">
              <a:solidFill>
                <a:srgbClr val="FF0000"/>
              </a:solidFill>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l="24175" r="24528"/>
          <a:stretch>
            <a:fillRect/>
          </a:stretch>
        </p:blipFill>
        <p:spPr bwMode="auto">
          <a:xfrm>
            <a:off x="571472" y="214290"/>
            <a:ext cx="7786742" cy="64294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l="28208" t="2924" r="25331"/>
          <a:stretch>
            <a:fillRect/>
          </a:stretch>
        </p:blipFill>
        <p:spPr bwMode="auto">
          <a:xfrm>
            <a:off x="4714876" y="428604"/>
            <a:ext cx="4000528" cy="60722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285720" y="1571612"/>
            <a:ext cx="4071966" cy="428628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dirty="0" smtClean="0">
                <a:solidFill>
                  <a:schemeClr val="bg1"/>
                </a:solidFill>
                <a:latin typeface="Times New Roman" pitchFamily="18" charset="0"/>
                <a:cs typeface="Times New Roman" pitchFamily="18" charset="0"/>
              </a:rPr>
              <a:t>On distingue 3 types de propriété:</a:t>
            </a:r>
          </a:p>
          <a:p>
            <a:r>
              <a:rPr lang="fr-FR" sz="2400" dirty="0" smtClean="0">
                <a:solidFill>
                  <a:schemeClr val="bg1"/>
                </a:solidFill>
                <a:latin typeface="Times New Roman" pitchFamily="18" charset="0"/>
                <a:cs typeface="Times New Roman" pitchFamily="18" charset="0"/>
              </a:rPr>
              <a:t>-Propriété de la commune (terrain vierge)</a:t>
            </a:r>
          </a:p>
          <a:p>
            <a:r>
              <a:rPr lang="fr-FR" sz="2400" dirty="0" smtClean="0">
                <a:solidFill>
                  <a:schemeClr val="bg1"/>
                </a:solidFill>
                <a:latin typeface="Times New Roman" pitchFamily="18" charset="0"/>
                <a:cs typeface="Times New Roman" pitchFamily="18" charset="0"/>
              </a:rPr>
              <a:t>-Propriétés privé (URBACO)</a:t>
            </a:r>
          </a:p>
          <a:p>
            <a:r>
              <a:rPr lang="fr-FR" sz="2400" dirty="0" smtClean="0">
                <a:solidFill>
                  <a:schemeClr val="bg1"/>
                </a:solidFill>
                <a:latin typeface="Times New Roman" pitchFamily="18" charset="0"/>
                <a:cs typeface="Times New Roman" pitchFamily="18" charset="0"/>
              </a:rPr>
              <a:t>-Propriété publique (équipement)</a:t>
            </a:r>
            <a:endParaRPr lang="fr-FR" sz="2400" dirty="0">
              <a:solidFill>
                <a:schemeClr val="bg1"/>
              </a:solidFill>
              <a:latin typeface="Times New Roman" pitchFamily="18" charset="0"/>
              <a:cs typeface="Times New Roman" pitchFamily="18" charset="0"/>
            </a:endParaRPr>
          </a:p>
        </p:txBody>
      </p:sp>
      <p:sp>
        <p:nvSpPr>
          <p:cNvPr id="4" name="Rectangle 3"/>
          <p:cNvSpPr/>
          <p:nvPr/>
        </p:nvSpPr>
        <p:spPr>
          <a:xfrm>
            <a:off x="642910" y="142852"/>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ea typeface="Times New Roman" pitchFamily="18" charset="0"/>
                <a:cs typeface="Times New Roman" pitchFamily="18" charset="0"/>
              </a:rPr>
              <a:t>Propriété foncière</a:t>
            </a:r>
            <a:endParaRPr lang="fr-FR" sz="2400" b="1" u="sng" dirty="0">
              <a:solidFill>
                <a:srgbClr val="FF0000"/>
              </a:solidFill>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596" y="1142984"/>
            <a:ext cx="8286808" cy="32861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2049" name="Rectangle 1"/>
          <p:cNvSpPr>
            <a:spLocks noChangeArrowheads="1"/>
          </p:cNvSpPr>
          <p:nvPr/>
        </p:nvSpPr>
        <p:spPr bwMode="auto">
          <a:xfrm>
            <a:off x="714348" y="1500174"/>
            <a:ext cx="778674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fr-FR"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Conformément aux orientations du P.D.A.U intercommunal concernés par l'étude du POS il se dégage que ce site est réservé strictement à recevoir des équipements à caractère social éducatifs, culturel, cultuel, administratifs etc. Et cela pour combler le déficit très ressenti en ce domaine</a:t>
            </a:r>
          </a:p>
          <a:p>
            <a:pPr lvl="0" fontAlgn="base">
              <a:spcBef>
                <a:spcPct val="0"/>
              </a:spcBef>
              <a:spcAft>
                <a:spcPct val="0"/>
              </a:spcAft>
            </a:pPr>
            <a:r>
              <a:rPr lang="fr-FR" sz="2400" dirty="0" smtClean="0">
                <a:solidFill>
                  <a:schemeClr val="bg1"/>
                </a:solidFill>
                <a:latin typeface="Times New Roman" pitchFamily="18" charset="0"/>
                <a:cs typeface="Times New Roman" pitchFamily="18" charset="0"/>
              </a:rPr>
              <a:t>l’implantation de l’habitat dans une zone pour répondre</a:t>
            </a:r>
            <a:endParaRPr kumimoji="0" lang="fr-FR" sz="2400" b="0" i="0" u="none" strike="noStrike" cap="none" normalizeH="0" baseline="0" dirty="0" smtClean="0">
              <a:ln>
                <a:noFill/>
              </a:ln>
              <a:solidFill>
                <a:schemeClr val="bg1"/>
              </a:solidFill>
              <a:effectLst/>
              <a:latin typeface="Times New Roman" pitchFamily="18" charset="0"/>
              <a:cs typeface="Times New Roman" pitchFamily="18" charset="0"/>
            </a:endParaRPr>
          </a:p>
        </p:txBody>
      </p:sp>
      <p:sp>
        <p:nvSpPr>
          <p:cNvPr id="4" name="Rectangle 3"/>
          <p:cNvSpPr/>
          <p:nvPr/>
        </p:nvSpPr>
        <p:spPr>
          <a:xfrm>
            <a:off x="2285984" y="214290"/>
            <a:ext cx="407196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pPr>
            <a:r>
              <a:rPr lang="fr-FR" sz="2400" b="1" u="sng" dirty="0" smtClean="0">
                <a:solidFill>
                  <a:srgbClr val="FF0000"/>
                </a:solidFill>
                <a:latin typeface="Times New Roman" pitchFamily="18" charset="0"/>
                <a:ea typeface="Times New Roman" pitchFamily="18" charset="0"/>
                <a:cs typeface="Times New Roman" pitchFamily="18" charset="0"/>
              </a:rPr>
              <a:t>Orientations du P.D.A.U: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1571604" y="1857364"/>
            <a:ext cx="5857916" cy="24288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u="sng" dirty="0" smtClean="0">
                <a:solidFill>
                  <a:srgbClr val="FF0000"/>
                </a:solidFill>
              </a:rPr>
              <a:t>REGLEMENT</a:t>
            </a:r>
            <a:endParaRPr lang="fr-FR" sz="2800" dirty="0">
              <a:solidFill>
                <a:srgbClr val="FF00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l="19303" r="22621"/>
          <a:stretch>
            <a:fillRect/>
          </a:stretch>
        </p:blipFill>
        <p:spPr bwMode="auto">
          <a:xfrm>
            <a:off x="4500562" y="785794"/>
            <a:ext cx="4429156" cy="58579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285720" y="1571612"/>
            <a:ext cx="3643338" cy="450059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dirty="0" smtClean="0">
                <a:solidFill>
                  <a:schemeClr val="bg1"/>
                </a:solidFill>
                <a:latin typeface="Times New Roman" pitchFamily="18" charset="0"/>
                <a:cs typeface="Times New Roman" pitchFamily="18" charset="0"/>
              </a:rPr>
              <a:t>Le site couvert par le règlement est composé de 02 zones réglementaires homogènes , qui sont :</a:t>
            </a:r>
          </a:p>
          <a:p>
            <a:r>
              <a:rPr lang="fr-FR" sz="2400" dirty="0" smtClean="0">
                <a:solidFill>
                  <a:schemeClr val="bg1"/>
                </a:solidFill>
                <a:latin typeface="Times New Roman" pitchFamily="18" charset="0"/>
                <a:cs typeface="Times New Roman" pitchFamily="18" charset="0"/>
              </a:rPr>
              <a:t>- Zone urbanisable habitat collectif ZUE </a:t>
            </a:r>
          </a:p>
          <a:p>
            <a:r>
              <a:rPr lang="fr-FR" sz="2400" dirty="0" smtClean="0">
                <a:solidFill>
                  <a:schemeClr val="bg1"/>
                </a:solidFill>
                <a:latin typeface="Times New Roman" pitchFamily="18" charset="0"/>
                <a:cs typeface="Times New Roman" pitchFamily="18" charset="0"/>
              </a:rPr>
              <a:t>- Zone urbanisable d’équipements ZUH </a:t>
            </a:r>
          </a:p>
        </p:txBody>
      </p:sp>
      <p:sp>
        <p:nvSpPr>
          <p:cNvPr id="5" name="Rectangle 4"/>
          <p:cNvSpPr/>
          <p:nvPr/>
        </p:nvSpPr>
        <p:spPr>
          <a:xfrm>
            <a:off x="2285984" y="142852"/>
            <a:ext cx="442915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ea typeface="Times New Roman" pitchFamily="18" charset="0"/>
                <a:cs typeface="Times New Roman" pitchFamily="18" charset="0"/>
              </a:rPr>
              <a:t>Division du territoire en zones</a:t>
            </a:r>
            <a:endParaRPr lang="fr-FR" sz="2400" b="1" u="sng"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85860"/>
            <a:ext cx="8929718" cy="528641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indent="457200" algn="justLow" fontAlgn="base">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Elle est composée de 248 logement </a:t>
            </a:r>
            <a:endParaRPr lang="fr-FR" sz="2400" dirty="0" smtClean="0">
              <a:solidFill>
                <a:schemeClr val="bg1"/>
              </a:solidFill>
              <a:latin typeface="Times New Roman" pitchFamily="18" charset="0"/>
              <a:cs typeface="Times New Roman" pitchFamily="18" charset="0"/>
            </a:endParaRPr>
          </a:p>
          <a:p>
            <a:pPr lvl="0" indent="457200" algn="justLow"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Cette zone occupe une superficie totale de </a:t>
            </a:r>
            <a:r>
              <a:rPr lang="fr-FR" sz="2400" b="1" dirty="0" smtClean="0">
                <a:solidFill>
                  <a:schemeClr val="bg1"/>
                </a:solidFill>
                <a:latin typeface="Times New Roman" pitchFamily="18" charset="0"/>
                <a:ea typeface="Times New Roman" pitchFamily="18" charset="0"/>
                <a:cs typeface="Times New Roman" pitchFamily="18" charset="0"/>
              </a:rPr>
              <a:t>1.97</a:t>
            </a:r>
            <a:r>
              <a:rPr lang="fr-FR" sz="2400" dirty="0" smtClean="0">
                <a:solidFill>
                  <a:schemeClr val="bg1"/>
                </a:solidFill>
                <a:latin typeface="Times New Roman" pitchFamily="18" charset="0"/>
                <a:ea typeface="Times New Roman" pitchFamily="18" charset="0"/>
                <a:cs typeface="Times New Roman" pitchFamily="18" charset="0"/>
              </a:rPr>
              <a:t> ha, elle a pour vocation principale d’accueillir des habitations collectives. </a:t>
            </a:r>
          </a:p>
          <a:p>
            <a:r>
              <a:rPr lang="fr-FR" sz="2400" b="1" u="sng" dirty="0" smtClean="0">
                <a:solidFill>
                  <a:schemeClr val="bg1"/>
                </a:solidFill>
                <a:latin typeface="Times New Roman" pitchFamily="18" charset="0"/>
                <a:cs typeface="Times New Roman" pitchFamily="18" charset="0"/>
              </a:rPr>
              <a:t>NATURE DE L’OCCUPATION ET DE L’UTILISATION DE SOL AUTORISEES:</a:t>
            </a:r>
            <a:endParaRPr lang="fr-FR" sz="2400" dirty="0" smtClean="0">
              <a:solidFill>
                <a:schemeClr val="bg1"/>
              </a:solidFill>
              <a:latin typeface="Times New Roman" pitchFamily="18" charset="0"/>
              <a:cs typeface="Times New Roman" pitchFamily="18" charset="0"/>
            </a:endParaRPr>
          </a:p>
          <a:p>
            <a:r>
              <a:rPr lang="fr-FR" sz="2400" dirty="0" smtClean="0">
                <a:solidFill>
                  <a:schemeClr val="bg1"/>
                </a:solidFill>
                <a:latin typeface="Times New Roman" pitchFamily="18" charset="0"/>
                <a:cs typeface="Times New Roman" pitchFamily="18" charset="0"/>
              </a:rPr>
              <a:t>Sont autorisées les constructions d’habitat collectif et leurs annexes.</a:t>
            </a:r>
          </a:p>
          <a:p>
            <a:r>
              <a:rPr lang="fr-FR" sz="2400" b="1" u="sng" dirty="0" smtClean="0">
                <a:solidFill>
                  <a:schemeClr val="bg1"/>
                </a:solidFill>
                <a:latin typeface="Times New Roman" pitchFamily="18" charset="0"/>
                <a:cs typeface="Times New Roman" pitchFamily="18" charset="0"/>
              </a:rPr>
              <a:t>NATURE DE L’OCCUPATION ET DE L’ UTILISATION DE SOL INTERDITES : </a:t>
            </a:r>
            <a:r>
              <a:rPr lang="fr-FR" sz="2400" dirty="0" smtClean="0">
                <a:solidFill>
                  <a:schemeClr val="bg1"/>
                </a:solidFill>
                <a:latin typeface="Times New Roman" pitchFamily="18" charset="0"/>
                <a:cs typeface="Times New Roman" pitchFamily="18" charset="0"/>
              </a:rPr>
              <a:t>Sont interdits :</a:t>
            </a:r>
          </a:p>
          <a:p>
            <a:r>
              <a:rPr lang="fr-FR" sz="2400" dirty="0" smtClean="0">
                <a:solidFill>
                  <a:schemeClr val="bg1"/>
                </a:solidFill>
                <a:latin typeface="Times New Roman" pitchFamily="18" charset="0"/>
                <a:cs typeface="Times New Roman" pitchFamily="18" charset="0"/>
              </a:rPr>
              <a:t>     - Les constructions à usage d’habitation de typologie autre que celle autorisée ci dessus</a:t>
            </a:r>
          </a:p>
          <a:p>
            <a:r>
              <a:rPr lang="fr-FR" sz="2400" dirty="0" smtClean="0">
                <a:solidFill>
                  <a:schemeClr val="bg1"/>
                </a:solidFill>
                <a:latin typeface="Times New Roman" pitchFamily="18" charset="0"/>
                <a:cs typeface="Times New Roman" pitchFamily="18" charset="0"/>
              </a:rPr>
              <a:t>     - Les établissements ou installations pouvant être nuisibles ou gênants pour l’ensemble de l'agglomération.</a:t>
            </a:r>
          </a:p>
        </p:txBody>
      </p:sp>
      <p:sp>
        <p:nvSpPr>
          <p:cNvPr id="3" name="Rectangle 2"/>
          <p:cNvSpPr/>
          <p:nvPr/>
        </p:nvSpPr>
        <p:spPr>
          <a:xfrm>
            <a:off x="2071670" y="214290"/>
            <a:ext cx="471490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Zone urbanisable habitat collectif</a:t>
            </a:r>
            <a:endParaRPr lang="fr-FR" sz="2400" b="1" u="sng" dirty="0">
              <a:solidFill>
                <a:srgbClr val="FF0000"/>
              </a:solidFill>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14678" y="142852"/>
            <a:ext cx="292895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Accès et voiries</a:t>
            </a:r>
          </a:p>
        </p:txBody>
      </p:sp>
      <p:sp>
        <p:nvSpPr>
          <p:cNvPr id="3" name="Rectangle 2"/>
          <p:cNvSpPr/>
          <p:nvPr/>
        </p:nvSpPr>
        <p:spPr>
          <a:xfrm>
            <a:off x="285720" y="1285860"/>
            <a:ext cx="8643998" cy="5143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Low" fontAlgn="base">
              <a:spcBef>
                <a:spcPct val="0"/>
              </a:spcBef>
              <a:spcAft>
                <a:spcPct val="0"/>
              </a:spcAft>
              <a:buFontTx/>
              <a:buChar char="-"/>
            </a:pPr>
            <a:r>
              <a:rPr lang="fr-FR" sz="2400" dirty="0" smtClean="0">
                <a:solidFill>
                  <a:schemeClr val="bg1"/>
                </a:solidFill>
                <a:latin typeface="Times New Roman" pitchFamily="18" charset="0"/>
                <a:cs typeface="Times New Roman" pitchFamily="18" charset="0"/>
              </a:rPr>
              <a:t>Toutes les constructions doivent être facilement accessibles soit par des voies mécaniques, soit par des voies piétonnes. L'accès doit garantir en plus de la sécurité de la circulation, la commodité permettant la lutte efficace contre l'incendie et le ramassage des ordures ménagères.</a:t>
            </a:r>
          </a:p>
          <a:p>
            <a:pPr algn="justLow" fontAlgn="base">
              <a:spcBef>
                <a:spcPct val="0"/>
              </a:spcBef>
              <a:spcAft>
                <a:spcPct val="0"/>
              </a:spcAft>
              <a:buFontTx/>
              <a:buChar char="-"/>
            </a:pPr>
            <a:r>
              <a:rPr lang="fr-FR" sz="2400" dirty="0" smtClean="0">
                <a:solidFill>
                  <a:schemeClr val="bg1"/>
                </a:solidFill>
                <a:latin typeface="Times New Roman" pitchFamily="18" charset="0"/>
                <a:cs typeface="Times New Roman" pitchFamily="18" charset="0"/>
              </a:rPr>
              <a:t>Tous les cheminements secondaires créés par les usagers pour circuler en voiture sont interdits </a:t>
            </a:r>
          </a:p>
          <a:p>
            <a:pPr algn="justLow" fontAlgn="base">
              <a:spcBef>
                <a:spcPct val="0"/>
              </a:spcBef>
              <a:spcAft>
                <a:spcPct val="0"/>
              </a:spcAft>
              <a:buFontTx/>
              <a:buChar char="-"/>
            </a:pPr>
            <a:r>
              <a:rPr lang="fr-FR" sz="2400" dirty="0" smtClean="0">
                <a:solidFill>
                  <a:schemeClr val="bg1"/>
                </a:solidFill>
                <a:latin typeface="Times New Roman" pitchFamily="18" charset="0"/>
                <a:cs typeface="Times New Roman" pitchFamily="18" charset="0"/>
              </a:rPr>
              <a:t>la voie primaire doit avoir une largeur variant de 20 mètres (7 m de chaussée x 2 + terre plein de2 m + trottoir de2 m Elle doit être bordée de caniveaux </a:t>
            </a:r>
          </a:p>
          <a:p>
            <a:pPr algn="justLow" fontAlgn="base">
              <a:spcBef>
                <a:spcPct val="0"/>
              </a:spcBef>
              <a:spcAft>
                <a:spcPct val="0"/>
              </a:spcAft>
              <a:buFontTx/>
              <a:buChar char="-"/>
            </a:pPr>
            <a:r>
              <a:rPr lang="fr-FR" sz="2400" dirty="0" smtClean="0">
                <a:solidFill>
                  <a:schemeClr val="bg1"/>
                </a:solidFill>
                <a:latin typeface="Times New Roman" pitchFamily="18" charset="0"/>
                <a:cs typeface="Times New Roman" pitchFamily="18" charset="0"/>
              </a:rPr>
              <a:t>La voie secondaire doit avoir une largeur de 11m avec (deux voies de 3.5m + 2 m trottoir de part et d’autre. Elle doit être bordée de caniveaux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14546" y="714356"/>
            <a:ext cx="4572032"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Desserte par les réseaux</a:t>
            </a:r>
          </a:p>
        </p:txBody>
      </p:sp>
      <p:sp>
        <p:nvSpPr>
          <p:cNvPr id="4" name="Rectangle 3"/>
          <p:cNvSpPr/>
          <p:nvPr/>
        </p:nvSpPr>
        <p:spPr>
          <a:xfrm>
            <a:off x="0" y="2071678"/>
            <a:ext cx="8786842" cy="207170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justLow"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Les réseaux visés par cet article sont  les réseaux d’eau potable, d’assainissement, pluviales, électricité.</a:t>
            </a:r>
            <a:endParaRPr lang="fr-FR" sz="2400" dirty="0" smtClean="0">
              <a:solidFill>
                <a:schemeClr val="bg1"/>
              </a:solidFill>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158" y="1714488"/>
            <a:ext cx="8143932" cy="364333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fontAlgn="base">
              <a:spcBef>
                <a:spcPct val="0"/>
              </a:spcBef>
              <a:spcAft>
                <a:spcPct val="0"/>
              </a:spcAft>
            </a:pPr>
            <a:r>
              <a:rPr lang="fr-FR" dirty="0" smtClean="0">
                <a:solidFill>
                  <a:schemeClr val="tx1"/>
                </a:solidFill>
                <a:latin typeface="Arial" pitchFamily="34" charset="0"/>
                <a:ea typeface="Times New Roman" pitchFamily="18" charset="0"/>
                <a:cs typeface="Arial" pitchFamily="34" charset="0"/>
              </a:rPr>
              <a:t> </a:t>
            </a:r>
            <a:r>
              <a:rPr lang="fr-FR" sz="2400" dirty="0" smtClean="0">
                <a:solidFill>
                  <a:schemeClr val="bg1"/>
                </a:solidFill>
                <a:latin typeface="Times New Roman" pitchFamily="18" charset="0"/>
                <a:ea typeface="Times New Roman" pitchFamily="18" charset="0"/>
                <a:cs typeface="Times New Roman" pitchFamily="18" charset="0"/>
              </a:rPr>
              <a:t>- Le piquage direct sur le réseau public est strictement interdit</a:t>
            </a:r>
          </a:p>
          <a:p>
            <a:pPr algn="just" fontAlgn="base">
              <a:spcBef>
                <a:spcPct val="0"/>
              </a:spcBef>
              <a:spcAft>
                <a:spcPct val="0"/>
              </a:spcAft>
            </a:pPr>
            <a:r>
              <a:rPr lang="fr-FR" sz="2400" dirty="0" smtClean="0">
                <a:solidFill>
                  <a:schemeClr val="bg1"/>
                </a:solidFill>
                <a:latin typeface="Times New Roman" pitchFamily="18" charset="0"/>
                <a:cs typeface="Times New Roman" pitchFamily="18" charset="0"/>
              </a:rPr>
              <a:t> - Les bouches d'incendie doivent être uniformément réparties conformément aux normes de sécurité. </a:t>
            </a:r>
          </a:p>
          <a:p>
            <a:pPr algn="just" fontAlgn="base">
              <a:spcBef>
                <a:spcPct val="0"/>
              </a:spcBef>
              <a:spcAft>
                <a:spcPct val="0"/>
              </a:spcAft>
              <a:buFontTx/>
              <a:buChar char="-"/>
            </a:pPr>
            <a:r>
              <a:rPr lang="fr-FR" sz="2400" dirty="0" smtClean="0">
                <a:solidFill>
                  <a:schemeClr val="bg1"/>
                </a:solidFill>
                <a:latin typeface="Times New Roman" pitchFamily="18" charset="0"/>
                <a:cs typeface="Times New Roman" pitchFamily="18" charset="0"/>
              </a:rPr>
              <a:t>Il appartient à l'APC de prendre toutes les dispositions afin de s'assurer à partir des possibilités du réseau, à son branchement du débit de pointe et de la pression nécessaire.</a:t>
            </a:r>
          </a:p>
        </p:txBody>
      </p:sp>
      <p:sp>
        <p:nvSpPr>
          <p:cNvPr id="3" name="Rectangle 2"/>
          <p:cNvSpPr/>
          <p:nvPr/>
        </p:nvSpPr>
        <p:spPr>
          <a:xfrm>
            <a:off x="2857488" y="714356"/>
            <a:ext cx="264320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AEP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2143116"/>
            <a:ext cx="7715304" cy="32861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just" fontAlgn="base">
              <a:spcBef>
                <a:spcPct val="0"/>
              </a:spcBef>
              <a:spcAft>
                <a:spcPct val="0"/>
              </a:spcAft>
              <a:buFontTx/>
              <a:buChar char="-"/>
            </a:pPr>
            <a:r>
              <a:rPr lang="fr-FR" sz="2400" dirty="0" smtClean="0">
                <a:solidFill>
                  <a:schemeClr val="bg1"/>
                </a:solidFill>
                <a:latin typeface="Times New Roman" pitchFamily="18" charset="0"/>
                <a:cs typeface="Times New Roman" pitchFamily="18" charset="0"/>
              </a:rPr>
              <a:t>Toutes les constructions et installations diverses doivent être raccordées par des canalisations souterraines, au réseau collectif d'assainissement existant</a:t>
            </a:r>
          </a:p>
          <a:p>
            <a:pPr lvl="0" algn="just" fontAlgn="base">
              <a:spcBef>
                <a:spcPct val="0"/>
              </a:spcBef>
              <a:spcAft>
                <a:spcPct val="0"/>
              </a:spcAft>
              <a:buFontTx/>
              <a:buChar char="-"/>
            </a:pPr>
            <a:r>
              <a:rPr lang="fr-FR" sz="2400" dirty="0" smtClean="0">
                <a:solidFill>
                  <a:schemeClr val="bg1"/>
                </a:solidFill>
                <a:latin typeface="Times New Roman" pitchFamily="18" charset="0"/>
                <a:cs typeface="Times New Roman" pitchFamily="18" charset="0"/>
              </a:rPr>
              <a:t>L'utilisation des fosses septiques est interdite</a:t>
            </a:r>
          </a:p>
          <a:p>
            <a:r>
              <a:rPr lang="fr-FR" sz="2400" dirty="0" smtClean="0">
                <a:solidFill>
                  <a:schemeClr val="bg1"/>
                </a:solidFill>
                <a:latin typeface="Times New Roman" pitchFamily="18" charset="0"/>
                <a:cs typeface="Times New Roman" pitchFamily="18" charset="0"/>
              </a:rPr>
              <a:t> - Le branchement se fera exclusivement dans le regard de visite prévu sur le collecteur</a:t>
            </a:r>
          </a:p>
          <a:p>
            <a:r>
              <a:rPr lang="fr-FR" sz="2400" dirty="0" smtClean="0">
                <a:solidFill>
                  <a:schemeClr val="bg1"/>
                </a:solidFill>
                <a:latin typeface="Times New Roman" pitchFamily="18" charset="0"/>
                <a:cs typeface="Times New Roman" pitchFamily="18" charset="0"/>
              </a:rPr>
              <a:t>-Toutes les eaux de ruissellement doivent être rejetées dans le réseau d’assainissement (système unitaire).</a:t>
            </a:r>
          </a:p>
        </p:txBody>
      </p:sp>
      <p:sp>
        <p:nvSpPr>
          <p:cNvPr id="3" name="Rectangle 2"/>
          <p:cNvSpPr/>
          <p:nvPr/>
        </p:nvSpPr>
        <p:spPr>
          <a:xfrm>
            <a:off x="2857488" y="714356"/>
            <a:ext cx="264320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Eaux usées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istrateur\Bureau\ACL AIN SMARA  AMENAGEMENTFINAL_New1-Model.jpg"/>
          <p:cNvPicPr>
            <a:picLocks noChangeAspect="1" noChangeArrowheads="1"/>
          </p:cNvPicPr>
          <p:nvPr/>
        </p:nvPicPr>
        <p:blipFill>
          <a:blip r:embed="rId2"/>
          <a:srcRect l="22136" r="18421"/>
          <a:stretch>
            <a:fillRect/>
          </a:stretch>
        </p:blipFill>
        <p:spPr bwMode="auto">
          <a:xfrm rot="16200000">
            <a:off x="3786182" y="857232"/>
            <a:ext cx="5500726" cy="45005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214282" y="1214422"/>
            <a:ext cx="4000528" cy="452431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lvl="0" indent="406400" fontAlgn="base">
              <a:spcBef>
                <a:spcPct val="0"/>
              </a:spcBef>
              <a:spcAft>
                <a:spcPct val="0"/>
              </a:spcAft>
              <a:tabLst>
                <a:tab pos="571500" algn="l"/>
              </a:tabLst>
            </a:pPr>
            <a:r>
              <a:rPr lang="fr-FR" sz="2400" dirty="0" smtClean="0">
                <a:solidFill>
                  <a:schemeClr val="bg1"/>
                </a:solidFill>
                <a:latin typeface="Times New Roman" pitchFamily="18" charset="0"/>
                <a:ea typeface="Times New Roman" pitchFamily="18" charset="0"/>
                <a:cs typeface="Times New Roman" pitchFamily="18" charset="0"/>
              </a:rPr>
              <a:t>Le périmètre de l'étude est situé au Sud Est de la ZHUN Sud de la commune de Ain Smara ,délimite par :</a:t>
            </a:r>
            <a:endParaRPr lang="fr-FR" sz="2400" dirty="0" smtClean="0">
              <a:solidFill>
                <a:schemeClr val="bg1"/>
              </a:solidFill>
              <a:latin typeface="Times New Roman" pitchFamily="18" charset="0"/>
              <a:cs typeface="Times New Roman" pitchFamily="18" charset="0"/>
            </a:endParaRPr>
          </a:p>
          <a:p>
            <a:pPr lvl="0" eaLnBrk="0" fontAlgn="base" hangingPunct="0">
              <a:spcBef>
                <a:spcPct val="0"/>
              </a:spcBef>
              <a:spcAft>
                <a:spcPct val="0"/>
              </a:spcAft>
              <a:buFontTx/>
              <a:buChar char="•"/>
              <a:tabLst>
                <a:tab pos="571500" algn="l"/>
              </a:tabLst>
            </a:pPr>
            <a:r>
              <a:rPr lang="fr-FR" sz="2400" dirty="0" smtClean="0">
                <a:solidFill>
                  <a:schemeClr val="bg1"/>
                </a:solidFill>
                <a:latin typeface="Times New Roman" pitchFamily="18" charset="0"/>
                <a:ea typeface="Times New Roman" pitchFamily="18" charset="0"/>
                <a:cs typeface="Times New Roman" pitchFamily="18" charset="0"/>
              </a:rPr>
              <a:t>Au Nord : Foret et les 506 logements S.P.I.E</a:t>
            </a:r>
            <a:endParaRPr lang="fr-FR" sz="2400" dirty="0" smtClean="0">
              <a:solidFill>
                <a:schemeClr val="bg1"/>
              </a:solidFill>
              <a:latin typeface="Times New Roman" pitchFamily="18" charset="0"/>
              <a:cs typeface="Times New Roman" pitchFamily="18" charset="0"/>
            </a:endParaRPr>
          </a:p>
          <a:p>
            <a:pPr lvl="0" eaLnBrk="0" fontAlgn="base" hangingPunct="0">
              <a:spcBef>
                <a:spcPct val="0"/>
              </a:spcBef>
              <a:spcAft>
                <a:spcPct val="0"/>
              </a:spcAft>
              <a:buFontTx/>
              <a:buChar char="•"/>
              <a:tabLst>
                <a:tab pos="571500" algn="l"/>
              </a:tabLst>
            </a:pPr>
            <a:r>
              <a:rPr lang="fr-FR" sz="2400" dirty="0" smtClean="0">
                <a:solidFill>
                  <a:schemeClr val="bg1"/>
                </a:solidFill>
                <a:latin typeface="Times New Roman" pitchFamily="18" charset="0"/>
                <a:ea typeface="Times New Roman" pitchFamily="18" charset="0"/>
                <a:cs typeface="Times New Roman" pitchFamily="18" charset="0"/>
              </a:rPr>
              <a:t>Au Sud : 542 logements O.P.G.I</a:t>
            </a:r>
            <a:endParaRPr lang="fr-FR" sz="2400" dirty="0" smtClean="0">
              <a:solidFill>
                <a:schemeClr val="bg1"/>
              </a:solidFill>
              <a:latin typeface="Times New Roman" pitchFamily="18" charset="0"/>
              <a:cs typeface="Times New Roman" pitchFamily="18" charset="0"/>
            </a:endParaRPr>
          </a:p>
          <a:p>
            <a:pPr lvl="0" eaLnBrk="0" fontAlgn="base" hangingPunct="0">
              <a:spcBef>
                <a:spcPct val="0"/>
              </a:spcBef>
              <a:spcAft>
                <a:spcPct val="0"/>
              </a:spcAft>
              <a:buFontTx/>
              <a:buChar char="•"/>
              <a:tabLst>
                <a:tab pos="571500" algn="l"/>
              </a:tabLst>
            </a:pPr>
            <a:r>
              <a:rPr lang="fr-FR" sz="2400" dirty="0" smtClean="0">
                <a:solidFill>
                  <a:schemeClr val="bg1"/>
                </a:solidFill>
                <a:latin typeface="Times New Roman" pitchFamily="18" charset="0"/>
                <a:ea typeface="Times New Roman" pitchFamily="18" charset="0"/>
                <a:cs typeface="Times New Roman" pitchFamily="18" charset="0"/>
              </a:rPr>
              <a:t>A l'Est: Promotion immobilière GERIC</a:t>
            </a:r>
            <a:endParaRPr lang="fr-FR" sz="2400" dirty="0" smtClean="0">
              <a:solidFill>
                <a:schemeClr val="bg1"/>
              </a:solidFill>
              <a:latin typeface="Times New Roman" pitchFamily="18" charset="0"/>
              <a:cs typeface="Times New Roman" pitchFamily="18" charset="0"/>
            </a:endParaRPr>
          </a:p>
          <a:p>
            <a:pPr lvl="0" eaLnBrk="0" fontAlgn="base" hangingPunct="0">
              <a:spcBef>
                <a:spcPct val="0"/>
              </a:spcBef>
              <a:spcAft>
                <a:spcPct val="0"/>
              </a:spcAft>
              <a:buFontTx/>
              <a:buChar char="•"/>
              <a:tabLst>
                <a:tab pos="571500" algn="l"/>
              </a:tabLst>
            </a:pPr>
            <a:r>
              <a:rPr lang="fr-FR" sz="2400" dirty="0" smtClean="0">
                <a:solidFill>
                  <a:schemeClr val="bg1"/>
                </a:solidFill>
                <a:latin typeface="Times New Roman" pitchFamily="18" charset="0"/>
                <a:ea typeface="Times New Roman" pitchFamily="18" charset="0"/>
                <a:cs typeface="Times New Roman" pitchFamily="18" charset="0"/>
              </a:rPr>
              <a:t>A l'Ouest: Lotissement GHIMOUZ</a:t>
            </a:r>
            <a:endParaRPr lang="fr-FR" sz="2400" dirty="0" smtClean="0">
              <a:solidFill>
                <a:schemeClr val="bg1"/>
              </a:solidFill>
              <a:latin typeface="Times New Roman" pitchFamily="18" charset="0"/>
              <a:cs typeface="Times New Roman" pitchFamily="18" charset="0"/>
            </a:endParaRPr>
          </a:p>
        </p:txBody>
      </p:sp>
      <p:sp>
        <p:nvSpPr>
          <p:cNvPr id="4" name="Rectangle 3"/>
          <p:cNvSpPr/>
          <p:nvPr/>
        </p:nvSpPr>
        <p:spPr>
          <a:xfrm>
            <a:off x="571472" y="285728"/>
            <a:ext cx="307183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indent="406400" algn="ctr" fontAlgn="base">
              <a:spcBef>
                <a:spcPct val="0"/>
              </a:spcBef>
              <a:spcAft>
                <a:spcPct val="0"/>
              </a:spcAft>
              <a:tabLst>
                <a:tab pos="571500" algn="l"/>
              </a:tabLst>
            </a:pPr>
            <a:r>
              <a:rPr lang="fr-FR" sz="2800" b="1" u="sng" dirty="0" smtClean="0">
                <a:solidFill>
                  <a:srgbClr val="FF0000"/>
                </a:solidFill>
                <a:latin typeface="Times New Roman" pitchFamily="18" charset="0"/>
                <a:ea typeface="Times New Roman" pitchFamily="18" charset="0"/>
                <a:cs typeface="Times New Roman" pitchFamily="18" charset="0"/>
              </a:rPr>
              <a:t>Situation: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1928802"/>
            <a:ext cx="8072494" cy="32147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dirty="0" smtClean="0">
                <a:solidFill>
                  <a:schemeClr val="bg1"/>
                </a:solidFill>
                <a:latin typeface="Times New Roman" pitchFamily="18" charset="0"/>
                <a:cs typeface="Times New Roman" pitchFamily="18" charset="0"/>
              </a:rPr>
              <a:t>Toute construction ou installation nouvelle doit être raccordée au réseau d'électricité selon les dispositions techniques des projets correspondants.</a:t>
            </a:r>
          </a:p>
          <a:p>
            <a:pPr>
              <a:buFontTx/>
              <a:buChar char="-"/>
            </a:pPr>
            <a:r>
              <a:rPr lang="fr-FR" sz="2400" dirty="0" smtClean="0">
                <a:solidFill>
                  <a:schemeClr val="bg1"/>
                </a:solidFill>
                <a:latin typeface="Times New Roman" pitchFamily="18" charset="0"/>
                <a:cs typeface="Times New Roman" pitchFamily="18" charset="0"/>
              </a:rPr>
              <a:t>Les réseaux doivent être installés pour chaque immeuble ou ensemble d'immeubles avant les travaux de finition. </a:t>
            </a:r>
          </a:p>
          <a:p>
            <a:pPr>
              <a:buFontTx/>
              <a:buChar char="-"/>
            </a:pPr>
            <a:r>
              <a:rPr lang="fr-FR" sz="2400" dirty="0" smtClean="0">
                <a:solidFill>
                  <a:schemeClr val="bg1"/>
                </a:solidFill>
                <a:latin typeface="Times New Roman" pitchFamily="18" charset="0"/>
                <a:cs typeface="Times New Roman" pitchFamily="18" charset="0"/>
              </a:rPr>
              <a:t>les installations d'électricité (compteurs) doivent être facilement accessibles pour les services techniques concernés.</a:t>
            </a:r>
          </a:p>
        </p:txBody>
      </p:sp>
      <p:sp>
        <p:nvSpPr>
          <p:cNvPr id="3" name="Rectangle 2"/>
          <p:cNvSpPr/>
          <p:nvPr/>
        </p:nvSpPr>
        <p:spPr>
          <a:xfrm>
            <a:off x="2857488" y="714356"/>
            <a:ext cx="264320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électricité</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1571612"/>
            <a:ext cx="8358246" cy="485778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just" fontAlgn="base">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Il est à signaler que la forme résultant </a:t>
            </a:r>
            <a:r>
              <a:rPr lang="fr-FR" sz="2400" dirty="0" smtClean="0">
                <a:solidFill>
                  <a:schemeClr val="bg1"/>
                </a:solidFill>
                <a:latin typeface="Times New Roman" pitchFamily="18" charset="0"/>
                <a:cs typeface="Times New Roman" pitchFamily="18" charset="0"/>
              </a:rPr>
              <a:t>du maillage constitué par le système de voirie et </a:t>
            </a:r>
            <a:r>
              <a:rPr lang="fr-FR" sz="2400" dirty="0" smtClean="0">
                <a:solidFill>
                  <a:schemeClr val="bg1"/>
                </a:solidFill>
                <a:latin typeface="Times New Roman" pitchFamily="18" charset="0"/>
                <a:ea typeface="Times New Roman" pitchFamily="18" charset="0"/>
                <a:cs typeface="Times New Roman" pitchFamily="18" charset="0"/>
              </a:rPr>
              <a:t>de la typologie </a:t>
            </a:r>
            <a:r>
              <a:rPr lang="fr-FR" sz="2400" dirty="0" smtClean="0">
                <a:solidFill>
                  <a:schemeClr val="bg1"/>
                </a:solidFill>
                <a:latin typeface="Times New Roman" pitchFamily="18" charset="0"/>
                <a:cs typeface="Times New Roman" pitchFamily="18" charset="0"/>
              </a:rPr>
              <a:t>d’habitat</a:t>
            </a:r>
            <a:r>
              <a:rPr lang="fr-FR" sz="2400" dirty="0" smtClean="0">
                <a:solidFill>
                  <a:schemeClr val="bg1"/>
                </a:solidFill>
                <a:latin typeface="Times New Roman" pitchFamily="18" charset="0"/>
                <a:ea typeface="Times New Roman" pitchFamily="18" charset="0"/>
                <a:cs typeface="Times New Roman" pitchFamily="18" charset="0"/>
              </a:rPr>
              <a:t> proposée se fera de manière à obtenir des petits espaces centraux favorisant la vie communautaire. Et permettant aux enfants des petits îlots de se rencontrer cette recréation est favorisée par un aménagement adéquat de l’espace.</a:t>
            </a:r>
          </a:p>
          <a:p>
            <a:pPr lvl="0" algn="just" fontAlgn="base">
              <a:spcBef>
                <a:spcPct val="0"/>
              </a:spcBef>
              <a:spcAft>
                <a:spcPct val="0"/>
              </a:spcAft>
            </a:pPr>
            <a:r>
              <a:rPr lang="fr-FR" sz="2400" dirty="0" smtClean="0">
                <a:solidFill>
                  <a:schemeClr val="bg1"/>
                </a:solidFill>
                <a:latin typeface="Times New Roman" pitchFamily="18" charset="0"/>
                <a:cs typeface="Times New Roman" pitchFamily="18" charset="0"/>
              </a:rPr>
              <a:t>Les zones d’habitat doivent être organisées par petits ensembles dont le nombre devra être limité a des centaines de logements </a:t>
            </a:r>
          </a:p>
          <a:p>
            <a:pPr lvl="0" algn="just" fontAlgn="base">
              <a:spcBef>
                <a:spcPct val="0"/>
              </a:spcBef>
              <a:spcAft>
                <a:spcPct val="0"/>
              </a:spcAft>
            </a:pPr>
            <a:r>
              <a:rPr lang="fr-FR" sz="2400" dirty="0" smtClean="0">
                <a:solidFill>
                  <a:schemeClr val="bg1"/>
                </a:solidFill>
                <a:latin typeface="Times New Roman" pitchFamily="18" charset="0"/>
                <a:cs typeface="Times New Roman" pitchFamily="18" charset="0"/>
              </a:rPr>
              <a:t>Ces zones conçues sous forme de cités doivent se distinguer par une architecture propre, pouvant intégrer des équipements de première nécessité </a:t>
            </a:r>
          </a:p>
        </p:txBody>
      </p:sp>
      <p:sp>
        <p:nvSpPr>
          <p:cNvPr id="3" name="Rectangle 2"/>
          <p:cNvSpPr/>
          <p:nvPr/>
        </p:nvSpPr>
        <p:spPr>
          <a:xfrm>
            <a:off x="2786050" y="428604"/>
            <a:ext cx="335758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Organisation spatiale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1643050"/>
            <a:ext cx="8572560" cy="435771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buFontTx/>
              <a:buChar char="-"/>
            </a:pPr>
            <a:r>
              <a:rPr lang="fr-FR" sz="2400" dirty="0" smtClean="0">
                <a:solidFill>
                  <a:schemeClr val="bg1"/>
                </a:solidFill>
                <a:latin typeface="Times New Roman" pitchFamily="18" charset="0"/>
                <a:cs typeface="Times New Roman" pitchFamily="18" charset="0"/>
              </a:rPr>
              <a:t>Lorsqu’il y a obligation de recul concernant l’implantation des édifices, les espaces qui en résultent doivent être aménagés en lieux de repos et de détente pour la collectivité</a:t>
            </a:r>
          </a:p>
          <a:p>
            <a:r>
              <a:rPr lang="fr-FR" sz="2400" dirty="0" smtClean="0">
                <a:solidFill>
                  <a:schemeClr val="bg1"/>
                </a:solidFill>
                <a:latin typeface="Times New Roman" pitchFamily="18" charset="0"/>
                <a:cs typeface="Times New Roman" pitchFamily="18" charset="0"/>
              </a:rPr>
              <a:t>L’implantation des constructions doit tenir compte aux emprises des futures routes</a:t>
            </a:r>
          </a:p>
          <a:p>
            <a:r>
              <a:rPr lang="fr-FR" sz="2400" dirty="0" smtClean="0">
                <a:solidFill>
                  <a:schemeClr val="bg1"/>
                </a:solidFill>
                <a:latin typeface="Times New Roman" pitchFamily="18" charset="0"/>
                <a:cs typeface="Times New Roman" pitchFamily="18" charset="0"/>
              </a:rPr>
              <a:t>      et servitudes de toutes nature (VRD)</a:t>
            </a:r>
          </a:p>
          <a:p>
            <a:r>
              <a:rPr lang="fr-FR" sz="2400" dirty="0" smtClean="0">
                <a:solidFill>
                  <a:schemeClr val="bg1"/>
                </a:solidFill>
                <a:latin typeface="Times New Roman" pitchFamily="18" charset="0"/>
                <a:cs typeface="Times New Roman" pitchFamily="18" charset="0"/>
              </a:rPr>
              <a:t> - Les différentes constructions peuvent être soit contiguës soit séparées cet implantation sur une même propriété, doit tenir compte du passage et fonctionnement du matériel de lutte contre l’incendie, le ramassage des ordures ménagères, l’entretien des bâtiments ainsi que la protection des conditions de vie des habitants.</a:t>
            </a:r>
          </a:p>
        </p:txBody>
      </p:sp>
      <p:sp>
        <p:nvSpPr>
          <p:cNvPr id="3" name="Rectangle 2"/>
          <p:cNvSpPr/>
          <p:nvPr/>
        </p:nvSpPr>
        <p:spPr>
          <a:xfrm>
            <a:off x="2071670" y="428604"/>
            <a:ext cx="471490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Implantation des construction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71546"/>
            <a:ext cx="9001156" cy="550072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dirty="0" smtClean="0">
                <a:solidFill>
                  <a:schemeClr val="bg1"/>
                </a:solidFill>
                <a:latin typeface="Times New Roman" pitchFamily="18" charset="0"/>
                <a:cs typeface="Times New Roman" pitchFamily="18" charset="0"/>
              </a:rPr>
              <a:t>Le but essentiel est de réglementer les hauteurs des constructions et d’assurer aux habitants un minimum d’ensoleillement, d’air et de lumière ainsi que de créer ou de maintenir un certain caractère à un ensemble urbain.</a:t>
            </a:r>
          </a:p>
          <a:p>
            <a:r>
              <a:rPr lang="fr-FR" sz="2400" dirty="0" smtClean="0">
                <a:solidFill>
                  <a:schemeClr val="bg1"/>
                </a:solidFill>
                <a:latin typeface="Times New Roman" pitchFamily="18" charset="0"/>
                <a:cs typeface="Times New Roman" pitchFamily="18" charset="0"/>
              </a:rPr>
              <a:t> </a:t>
            </a:r>
          </a:p>
          <a:p>
            <a:r>
              <a:rPr lang="fr-FR" sz="2400" dirty="0" smtClean="0">
                <a:solidFill>
                  <a:schemeClr val="bg1"/>
                </a:solidFill>
                <a:latin typeface="Times New Roman" pitchFamily="18" charset="0"/>
                <a:cs typeface="Times New Roman" pitchFamily="18" charset="0"/>
              </a:rPr>
              <a:t>Lorsqu’un bâtiment doit être édifié en bordure d’une voie publique sa hauteur ne dépassera pas la distance comptée horizontalement entre tout point de celle-ci et le point le plus proche de l’alignement opposé.</a:t>
            </a:r>
          </a:p>
          <a:p>
            <a:r>
              <a:rPr lang="fr-FR" sz="2400" dirty="0" smtClean="0">
                <a:solidFill>
                  <a:schemeClr val="bg1"/>
                </a:solidFill>
                <a:latin typeface="Times New Roman" pitchFamily="18" charset="0"/>
                <a:cs typeface="Times New Roman" pitchFamily="18" charset="0"/>
              </a:rPr>
              <a:t>- La hauteur maximum des  constructions à usage d’habitation autorisée dans cette zone est limitée à 4 niveaux sur rez de chaussée.</a:t>
            </a:r>
          </a:p>
          <a:p>
            <a:r>
              <a:rPr lang="fr-FR" sz="2400" dirty="0" smtClean="0">
                <a:solidFill>
                  <a:schemeClr val="bg1"/>
                </a:solidFill>
                <a:latin typeface="Times New Roman" pitchFamily="18" charset="0"/>
                <a:cs typeface="Times New Roman" pitchFamily="18" charset="0"/>
              </a:rPr>
              <a:t>- La hauteur sous plafond d’un niveau habitable est de 3,20 m maximum.</a:t>
            </a:r>
          </a:p>
          <a:p>
            <a:r>
              <a:rPr lang="fr-FR" sz="2400" dirty="0" smtClean="0">
                <a:solidFill>
                  <a:schemeClr val="bg1"/>
                </a:solidFill>
                <a:latin typeface="Times New Roman" pitchFamily="18" charset="0"/>
                <a:cs typeface="Times New Roman" pitchFamily="18" charset="0"/>
              </a:rPr>
              <a:t>- Le nombre de niveaux dans n’importe quel point inclura les parties partiellement enterrées </a:t>
            </a:r>
            <a:endParaRPr lang="fr-FR" sz="2400" dirty="0">
              <a:solidFill>
                <a:schemeClr val="bg1"/>
              </a:solidFill>
              <a:latin typeface="Times New Roman" pitchFamily="18" charset="0"/>
              <a:cs typeface="Times New Roman" pitchFamily="18" charset="0"/>
            </a:endParaRPr>
          </a:p>
        </p:txBody>
      </p:sp>
      <p:sp>
        <p:nvSpPr>
          <p:cNvPr id="3" name="Rectangle 2"/>
          <p:cNvSpPr/>
          <p:nvPr/>
        </p:nvSpPr>
        <p:spPr>
          <a:xfrm>
            <a:off x="2214546" y="0"/>
            <a:ext cx="471490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Hauteur des construction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642910" y="1857364"/>
            <a:ext cx="184731" cy="49244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2286000" y="2690336"/>
            <a:ext cx="4572000" cy="369332"/>
          </a:xfrm>
          <a:prstGeom prst="rect">
            <a:avLst/>
          </a:prstGeom>
        </p:spPr>
        <p:txBody>
          <a:bodyPr>
            <a:spAutoFit/>
          </a:bodyPr>
          <a:lstStyle/>
          <a:p>
            <a:endParaRPr lang="fr-FR" dirty="0"/>
          </a:p>
        </p:txBody>
      </p:sp>
      <p:sp>
        <p:nvSpPr>
          <p:cNvPr id="4" name="Rectangle 3"/>
          <p:cNvSpPr/>
          <p:nvPr/>
        </p:nvSpPr>
        <p:spPr>
          <a:xfrm>
            <a:off x="2643174" y="214290"/>
            <a:ext cx="392909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Lieu de stationnement</a:t>
            </a:r>
          </a:p>
        </p:txBody>
      </p:sp>
      <p:sp>
        <p:nvSpPr>
          <p:cNvPr id="5" name="Rectangle 4"/>
          <p:cNvSpPr/>
          <p:nvPr/>
        </p:nvSpPr>
        <p:spPr>
          <a:xfrm>
            <a:off x="285720" y="1571612"/>
            <a:ext cx="8143932" cy="34290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dirty="0" smtClean="0">
                <a:solidFill>
                  <a:schemeClr val="bg1"/>
                </a:solidFill>
                <a:latin typeface="Times New Roman" pitchFamily="18" charset="0"/>
                <a:cs typeface="Times New Roman" pitchFamily="18" charset="0"/>
              </a:rPr>
              <a:t>l’aménagement d’aires de stationnement à l’intérieur des îlots d’habitat collectif est strictement interdit .les besoins en places de stationnement sont prévue au niveau du parking.(une place pour 2 maison)soit un total de 120 place</a:t>
            </a:r>
            <a:endParaRPr lang="fr-FR" sz="2400" dirty="0">
              <a:solidFill>
                <a:schemeClr val="bg1"/>
              </a:solidFill>
              <a:latin typeface="Times New Roman" pitchFamily="18" charset="0"/>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1142984"/>
            <a:ext cx="8786842" cy="47149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fontAlgn="base">
              <a:spcBef>
                <a:spcPct val="0"/>
              </a:spcBef>
              <a:spcAft>
                <a:spcPct val="0"/>
              </a:spcAft>
            </a:pPr>
            <a:r>
              <a:rPr lang="fr-FR" sz="2400" b="1" u="sng" dirty="0" smtClean="0">
                <a:solidFill>
                  <a:schemeClr val="bg1"/>
                </a:solidFill>
                <a:latin typeface="Times New Roman" pitchFamily="18" charset="0"/>
                <a:ea typeface="Times New Roman" pitchFamily="18" charset="0"/>
                <a:cs typeface="Times New Roman" pitchFamily="18" charset="0"/>
              </a:rPr>
              <a:t>COEFFICIENT D’OCCUPATION DES SOLS</a:t>
            </a:r>
            <a:endParaRPr lang="fr-FR" sz="2400" dirty="0" smtClean="0">
              <a:solidFill>
                <a:schemeClr val="bg1"/>
              </a:solidFill>
              <a:latin typeface="Times New Roman" pitchFamily="18" charset="0"/>
              <a:cs typeface="Times New Roman" pitchFamily="18" charset="0"/>
            </a:endParaRPr>
          </a:p>
          <a:p>
            <a:pPr lvl="0"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Le </a:t>
            </a:r>
            <a:r>
              <a:rPr lang="fr-FR" sz="2400" b="1" dirty="0" smtClean="0">
                <a:solidFill>
                  <a:schemeClr val="bg1"/>
                </a:solidFill>
                <a:latin typeface="Times New Roman" pitchFamily="18" charset="0"/>
                <a:ea typeface="Times New Roman" pitchFamily="18" charset="0"/>
                <a:cs typeface="Times New Roman" pitchFamily="18" charset="0"/>
              </a:rPr>
              <a:t>C.O.S</a:t>
            </a:r>
            <a:r>
              <a:rPr lang="fr-FR" sz="2400" dirty="0" smtClean="0">
                <a:solidFill>
                  <a:schemeClr val="bg1"/>
                </a:solidFill>
                <a:latin typeface="Times New Roman" pitchFamily="18" charset="0"/>
                <a:ea typeface="Times New Roman" pitchFamily="18" charset="0"/>
                <a:cs typeface="Times New Roman" pitchFamily="18" charset="0"/>
              </a:rPr>
              <a:t>  maximal fixé pour cette zone est De 1.5 pour l’habitat collectifs</a:t>
            </a:r>
          </a:p>
          <a:p>
            <a:r>
              <a:rPr lang="fr-FR" sz="2400" dirty="0" smtClean="0">
                <a:solidFill>
                  <a:schemeClr val="bg1"/>
                </a:solidFill>
                <a:latin typeface="Times New Roman" pitchFamily="18" charset="0"/>
                <a:ea typeface="Times New Roman" pitchFamily="18" charset="0"/>
                <a:cs typeface="Times New Roman" pitchFamily="18" charset="0"/>
              </a:rPr>
              <a:t>              . Cette valeur ne devra en aucun cas être dépassée</a:t>
            </a:r>
            <a:r>
              <a:rPr lang="fr-FR" sz="2400" dirty="0" smtClean="0">
                <a:solidFill>
                  <a:schemeClr val="bg1"/>
                </a:solidFill>
                <a:latin typeface="Times New Roman" pitchFamily="18" charset="0"/>
                <a:cs typeface="Times New Roman" pitchFamily="18" charset="0"/>
              </a:rPr>
              <a:t> </a:t>
            </a:r>
          </a:p>
          <a:p>
            <a:pPr algn="ctr"/>
            <a:r>
              <a:rPr lang="fr-FR" sz="2400" b="1" u="sng" dirty="0" smtClean="0">
                <a:solidFill>
                  <a:schemeClr val="bg1"/>
                </a:solidFill>
                <a:latin typeface="Times New Roman" pitchFamily="18" charset="0"/>
                <a:cs typeface="Times New Roman" pitchFamily="18" charset="0"/>
              </a:rPr>
              <a:t>COEFFICIENT D’EMPRISE AU SOL</a:t>
            </a:r>
          </a:p>
          <a:p>
            <a:r>
              <a:rPr lang="fr-FR" sz="2400" dirty="0" smtClean="0">
                <a:solidFill>
                  <a:schemeClr val="bg1"/>
                </a:solidFill>
                <a:latin typeface="Times New Roman" pitchFamily="18" charset="0"/>
                <a:cs typeface="Times New Roman" pitchFamily="18" charset="0"/>
              </a:rPr>
              <a:t>Le coefficient d’emprise au sol brut fixé au niveau de cette zone est de</a:t>
            </a:r>
          </a:p>
          <a:p>
            <a:r>
              <a:rPr lang="fr-FR" sz="2400" dirty="0" smtClean="0">
                <a:solidFill>
                  <a:schemeClr val="bg1"/>
                </a:solidFill>
                <a:latin typeface="Times New Roman" pitchFamily="18" charset="0"/>
                <a:cs typeface="Times New Roman" pitchFamily="18" charset="0"/>
              </a:rPr>
              <a:t>0.30 Pour l’habitat collectif ce coefficient ne devrait en aucun cas être dépassé</a:t>
            </a:r>
          </a:p>
          <a:p>
            <a:pPr lvl="0" eaLnBrk="0" fontAlgn="base" hangingPunct="0">
              <a:spcBef>
                <a:spcPct val="0"/>
              </a:spcBef>
              <a:spcAft>
                <a:spcPct val="0"/>
              </a:spcAft>
            </a:pPr>
            <a:endParaRPr lang="fr-FR" sz="1050" dirty="0" smtClean="0">
              <a:solidFill>
                <a:schemeClr val="tx1"/>
              </a:solidFill>
              <a:latin typeface="Arial" pitchFamily="34" charset="0"/>
              <a:cs typeface="Arial" pitchFamily="34" charset="0"/>
            </a:endParaRPr>
          </a:p>
          <a:p>
            <a:pPr lvl="0" eaLnBrk="0" fontAlgn="base" hangingPunct="0">
              <a:spcBef>
                <a:spcPct val="0"/>
              </a:spcBef>
              <a:spcAft>
                <a:spcPct val="0"/>
              </a:spcAft>
            </a:pPr>
            <a:endParaRPr lang="fr-FR" sz="2800" dirty="0" smtClean="0">
              <a:solidFill>
                <a:schemeClr val="tx1"/>
              </a:solidFill>
              <a:latin typeface="Arial" pitchFamily="34" charset="0"/>
              <a:cs typeface="Arial"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5852" y="0"/>
            <a:ext cx="678661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Disposition applicable à la zone d’équipement</a:t>
            </a:r>
          </a:p>
        </p:txBody>
      </p:sp>
      <p:sp>
        <p:nvSpPr>
          <p:cNvPr id="3" name="Rectangle 2"/>
          <p:cNvSpPr/>
          <p:nvPr/>
        </p:nvSpPr>
        <p:spPr>
          <a:xfrm>
            <a:off x="285720" y="1285860"/>
            <a:ext cx="8501122" cy="528641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fontAlgn="base">
              <a:spcBef>
                <a:spcPct val="0"/>
              </a:spcBef>
              <a:spcAft>
                <a:spcPct val="0"/>
              </a:spcAft>
            </a:pPr>
            <a:r>
              <a:rPr lang="fr-FR" sz="2400" b="1" u="sng" dirty="0" smtClean="0">
                <a:solidFill>
                  <a:schemeClr val="bg1"/>
                </a:solidFill>
                <a:latin typeface="Times New Roman" pitchFamily="18" charset="0"/>
                <a:ea typeface="Times New Roman" pitchFamily="18" charset="0"/>
                <a:cs typeface="Times New Roman" pitchFamily="18" charset="0"/>
              </a:rPr>
              <a:t>VOCATION ET CARACTERISTIQUES</a:t>
            </a:r>
            <a:endParaRPr lang="fr-FR" sz="2400" dirty="0" smtClean="0">
              <a:solidFill>
                <a:schemeClr val="bg1"/>
              </a:solidFill>
              <a:latin typeface="Times New Roman" pitchFamily="18" charset="0"/>
              <a:cs typeface="Times New Roman" pitchFamily="18" charset="0"/>
            </a:endParaRPr>
          </a:p>
          <a:p>
            <a:pPr lvl="0" algn="justLow" fontAlgn="base">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La zone  ZUE est constituée de l’ensemble des équipements proposés au niveau du site d’intervention elle occupe une surface de 8.43 ha</a:t>
            </a:r>
          </a:p>
          <a:p>
            <a:pPr lvl="0" algn="justLow" fontAlgn="base">
              <a:spcBef>
                <a:spcPct val="0"/>
              </a:spcBef>
              <a:spcAft>
                <a:spcPct val="0"/>
              </a:spcAft>
            </a:pPr>
            <a:r>
              <a:rPr lang="fr-FR" sz="2400" b="1" u="sng" dirty="0" smtClean="0">
                <a:solidFill>
                  <a:schemeClr val="bg1"/>
                </a:solidFill>
                <a:latin typeface="Times New Roman" pitchFamily="18" charset="0"/>
                <a:ea typeface="Times New Roman" pitchFamily="18" charset="0"/>
                <a:cs typeface="Times New Roman" pitchFamily="18" charset="0"/>
              </a:rPr>
              <a:t>NATURE DE L’OCCUPATION ET DE L’UTILISATION DE SOL AUTORISEES</a:t>
            </a:r>
            <a:endParaRPr lang="fr-FR" sz="2400" dirty="0" smtClean="0">
              <a:solidFill>
                <a:schemeClr val="bg1"/>
              </a:solidFill>
              <a:latin typeface="Times New Roman" pitchFamily="18" charset="0"/>
              <a:cs typeface="Times New Roman" pitchFamily="18" charset="0"/>
            </a:endParaRPr>
          </a:p>
          <a:p>
            <a:pPr lvl="0" algn="justLow" fontAlgn="base">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Sont autorisés les équipements identifiés à l’article précédent</a:t>
            </a:r>
            <a:r>
              <a:rPr lang="fr-FR" sz="2400" b="1" u="sng" dirty="0" smtClean="0">
                <a:solidFill>
                  <a:schemeClr val="bg1"/>
                </a:solidFill>
                <a:latin typeface="Times New Roman" pitchFamily="18" charset="0"/>
                <a:ea typeface="Times New Roman" pitchFamily="18" charset="0"/>
                <a:cs typeface="Times New Roman" pitchFamily="18" charset="0"/>
              </a:rPr>
              <a:t> </a:t>
            </a:r>
          </a:p>
          <a:p>
            <a:pPr lvl="0" algn="justLow" fontAlgn="base">
              <a:spcBef>
                <a:spcPct val="0"/>
              </a:spcBef>
              <a:spcAft>
                <a:spcPct val="0"/>
              </a:spcAft>
            </a:pPr>
            <a:r>
              <a:rPr lang="fr-FR" sz="2400" b="1" u="sng" dirty="0" smtClean="0">
                <a:solidFill>
                  <a:schemeClr val="bg1"/>
                </a:solidFill>
                <a:latin typeface="Times New Roman" pitchFamily="18" charset="0"/>
                <a:ea typeface="Times New Roman" pitchFamily="18" charset="0"/>
                <a:cs typeface="Times New Roman" pitchFamily="18" charset="0"/>
              </a:rPr>
              <a:t>OCCUPATION ET NATURE DE L’ UTILISATION DE SOL INTERDITES</a:t>
            </a:r>
            <a:endParaRPr lang="fr-FR" sz="2400" dirty="0" smtClean="0">
              <a:solidFill>
                <a:schemeClr val="bg1"/>
              </a:solidFill>
              <a:latin typeface="Times New Roman" pitchFamily="18" charset="0"/>
              <a:cs typeface="Times New Roman" pitchFamily="18" charset="0"/>
            </a:endParaRPr>
          </a:p>
          <a:p>
            <a:pPr lvl="0" algn="justLow"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Sont interdites toutes constructions autres que celles identifiés ci dessus</a:t>
            </a:r>
            <a:endParaRPr lang="fr-FR" sz="2400" dirty="0" smtClean="0">
              <a:solidFill>
                <a:schemeClr val="bg1"/>
              </a:solidFill>
              <a:latin typeface="Times New Roman" pitchFamily="18" charset="0"/>
              <a:cs typeface="Times New Roman" pitchFamily="18" charset="0"/>
            </a:endParaRPr>
          </a:p>
          <a:p>
            <a:pPr lvl="0" algn="justLow"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 Les établissements installations pouvant être nuisibles ou gênants pour l’ensemble de l'agglomération</a:t>
            </a:r>
            <a:endParaRPr lang="fr-FR" sz="2400" dirty="0" smtClean="0">
              <a:solidFill>
                <a:schemeClr val="bg1"/>
              </a:solidFill>
              <a:latin typeface="Times New Roman" pitchFamily="18" charset="0"/>
              <a:cs typeface="Times New Roman" pitchFamily="18" charset="0"/>
            </a:endParaRPr>
          </a:p>
          <a:p>
            <a:pPr lvl="0" eaLnBrk="0" fontAlgn="base" hangingPunct="0">
              <a:spcBef>
                <a:spcPct val="0"/>
              </a:spcBef>
              <a:spcAft>
                <a:spcPct val="0"/>
              </a:spcAft>
            </a:pPr>
            <a:r>
              <a:rPr lang="fr-FR" sz="1050" dirty="0" smtClean="0">
                <a:solidFill>
                  <a:schemeClr val="tx1"/>
                </a:solidFill>
                <a:latin typeface="Arial" pitchFamily="34" charset="0"/>
                <a:cs typeface="Arial" pitchFamily="34" charset="0"/>
              </a:rPr>
              <a:t> </a:t>
            </a:r>
            <a:endParaRPr lang="fr-FR" sz="1600" dirty="0" smtClean="0">
              <a:solidFill>
                <a:schemeClr val="tx1"/>
              </a:solidFill>
              <a:latin typeface="Arial" pitchFamily="34" charset="0"/>
              <a:cs typeface="Arial"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2500298" y="214290"/>
            <a:ext cx="353654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sng" strike="noStrike" cap="none" normalizeH="0" baseline="0" dirty="0" smtClean="0">
                <a:ln>
                  <a:noFill/>
                </a:ln>
                <a:solidFill>
                  <a:schemeClr val="bg1"/>
                </a:solidFill>
                <a:effectLst/>
                <a:latin typeface="Arial" pitchFamily="34" charset="0"/>
                <a:ea typeface="Times New Roman" pitchFamily="18" charset="0"/>
                <a:cs typeface="Arial" pitchFamily="34" charset="0"/>
              </a:rPr>
              <a:t>Equipements existants</a:t>
            </a:r>
            <a:endParaRPr kumimoji="0" lang="fr-FR" sz="2400" b="0" i="0" u="none" strike="noStrike" cap="none" normalizeH="0" baseline="0" dirty="0" smtClean="0">
              <a:ln>
                <a:noFill/>
              </a:ln>
              <a:solidFill>
                <a:schemeClr val="bg1"/>
              </a:solidFill>
              <a:effectLst/>
              <a:latin typeface="Arial" pitchFamily="34" charset="0"/>
              <a:cs typeface="Arial" pitchFamily="34" charset="0"/>
            </a:endParaRPr>
          </a:p>
        </p:txBody>
      </p:sp>
      <p:graphicFrame>
        <p:nvGraphicFramePr>
          <p:cNvPr id="5" name="Tableau 4"/>
          <p:cNvGraphicFramePr>
            <a:graphicFrameLocks noGrp="1"/>
          </p:cNvGraphicFramePr>
          <p:nvPr/>
        </p:nvGraphicFramePr>
        <p:xfrm>
          <a:off x="357158" y="857232"/>
          <a:ext cx="8286809" cy="3048000"/>
        </p:xfrm>
        <a:graphic>
          <a:graphicData uri="http://schemas.openxmlformats.org/drawingml/2006/table">
            <a:tbl>
              <a:tblPr>
                <a:tableStyleId>{775DCB02-9BB8-47FD-8907-85C794F793BA}</a:tableStyleId>
              </a:tblPr>
              <a:tblGrid>
                <a:gridCol w="2362376"/>
                <a:gridCol w="2362376"/>
                <a:gridCol w="3562057"/>
              </a:tblGrid>
              <a:tr h="0">
                <a:tc>
                  <a:txBody>
                    <a:bodyPr/>
                    <a:lstStyle/>
                    <a:p>
                      <a:pPr>
                        <a:spcBef>
                          <a:spcPts val="145"/>
                        </a:spcBef>
                        <a:spcAft>
                          <a:spcPts val="0"/>
                        </a:spcAft>
                      </a:pPr>
                      <a:r>
                        <a:rPr lang="fr-FR" sz="2000" spc="-5" dirty="0"/>
                        <a:t>SECTEUR</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10"/>
                        <a:t>Equipement</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a:t>Surface</a:t>
                      </a:r>
                      <a:r>
                        <a:rPr lang="fr-FR" sz="2000" spc="-10" dirty="0"/>
                        <a:t> </a:t>
                      </a:r>
                      <a:r>
                        <a:rPr lang="fr-FR" sz="2000" spc="-30" dirty="0"/>
                        <a:t>m²</a:t>
                      </a:r>
                      <a:endParaRPr lang="fr-FR" sz="1400" b="1" dirty="0">
                        <a:solidFill>
                          <a:schemeClr val="bg1"/>
                        </a:solidFill>
                        <a:latin typeface="Times New Roman"/>
                        <a:ea typeface="Times New Roman"/>
                        <a:cs typeface="Arial"/>
                      </a:endParaRPr>
                    </a:p>
                  </a:txBody>
                  <a:tcPr marL="68580" marR="68580" marT="0" marB="0"/>
                </a:tc>
              </a:tr>
              <a:tr h="0">
                <a:tc>
                  <a:txBody>
                    <a:bodyPr/>
                    <a:lstStyle/>
                    <a:p>
                      <a:pPr>
                        <a:spcBef>
                          <a:spcPts val="145"/>
                        </a:spcBef>
                        <a:spcAft>
                          <a:spcPts val="0"/>
                        </a:spcAft>
                      </a:pPr>
                      <a:r>
                        <a:rPr lang="fr-FR" sz="2000" spc="-5"/>
                        <a:t>éducatif</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10"/>
                        <a:t>lycée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a:t>15719.49</a:t>
                      </a:r>
                      <a:endParaRPr lang="fr-FR" sz="1400" b="1" dirty="0">
                        <a:solidFill>
                          <a:schemeClr val="bg1"/>
                        </a:solidFill>
                        <a:latin typeface="Times New Roman"/>
                        <a:ea typeface="Times New Roman"/>
                        <a:cs typeface="Arial"/>
                      </a:endParaRPr>
                    </a:p>
                  </a:txBody>
                  <a:tcPr marL="68580" marR="68580" marT="0" marB="0"/>
                </a:tc>
              </a:tr>
              <a:tr h="0">
                <a:tc>
                  <a:txBody>
                    <a:bodyPr/>
                    <a:lstStyle/>
                    <a:p>
                      <a:pPr>
                        <a:spcBef>
                          <a:spcPts val="145"/>
                        </a:spcBef>
                        <a:spcAft>
                          <a:spcPts val="0"/>
                        </a:spcAft>
                      </a:pPr>
                      <a:endParaRPr lang="fr-FR" sz="2000" b="1" spc="-5"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10"/>
                        <a:t>CEM</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a:t>11236.54</a:t>
                      </a:r>
                      <a:endParaRPr lang="fr-FR" sz="1400" b="1" dirty="0">
                        <a:solidFill>
                          <a:schemeClr val="bg1"/>
                        </a:solidFill>
                        <a:latin typeface="Times New Roman"/>
                        <a:ea typeface="Times New Roman"/>
                        <a:cs typeface="Arial"/>
                      </a:endParaRPr>
                    </a:p>
                  </a:txBody>
                  <a:tcPr marL="68580" marR="68580" marT="0" marB="0"/>
                </a:tc>
              </a:tr>
              <a:tr h="0">
                <a:tc>
                  <a:txBody>
                    <a:bodyPr/>
                    <a:lstStyle/>
                    <a:p>
                      <a:pPr>
                        <a:spcBef>
                          <a:spcPts val="145"/>
                        </a:spcBef>
                        <a:spcAft>
                          <a:spcPts val="0"/>
                        </a:spcAft>
                      </a:pPr>
                      <a:endParaRPr lang="fr-FR" sz="2000" b="1" spc="-5">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10"/>
                        <a:t>primaire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a:t>5735.99</a:t>
                      </a:r>
                      <a:endParaRPr lang="fr-FR" sz="1400" b="1" dirty="0">
                        <a:solidFill>
                          <a:schemeClr val="bg1"/>
                        </a:solidFill>
                        <a:latin typeface="Times New Roman"/>
                        <a:ea typeface="Times New Roman"/>
                        <a:cs typeface="Arial"/>
                      </a:endParaRPr>
                    </a:p>
                  </a:txBody>
                  <a:tcPr marL="68580" marR="68580" marT="0" marB="0"/>
                </a:tc>
              </a:tr>
              <a:tr h="0">
                <a:tc>
                  <a:txBody>
                    <a:bodyPr/>
                    <a:lstStyle/>
                    <a:p>
                      <a:pPr>
                        <a:spcBef>
                          <a:spcPts val="145"/>
                        </a:spcBef>
                        <a:spcAft>
                          <a:spcPts val="0"/>
                        </a:spcAft>
                      </a:pPr>
                      <a:r>
                        <a:rPr lang="fr-FR" sz="2000" spc="-5"/>
                        <a:t>sanitaire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10"/>
                        <a:t>polyclinique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a:t>2539.53</a:t>
                      </a:r>
                      <a:endParaRPr lang="fr-FR" sz="1400" b="1" dirty="0">
                        <a:solidFill>
                          <a:schemeClr val="bg1"/>
                        </a:solidFill>
                        <a:latin typeface="Times New Roman"/>
                        <a:ea typeface="Times New Roman"/>
                        <a:cs typeface="Arial"/>
                      </a:endParaRPr>
                    </a:p>
                  </a:txBody>
                  <a:tcPr marL="68580" marR="68580" marT="0" marB="0"/>
                </a:tc>
              </a:tr>
              <a:tr h="0">
                <a:tc rowSpan="3">
                  <a:txBody>
                    <a:bodyPr/>
                    <a:lstStyle/>
                    <a:p>
                      <a:pPr>
                        <a:spcBef>
                          <a:spcPts val="145"/>
                        </a:spcBef>
                        <a:spcAft>
                          <a:spcPts val="0"/>
                        </a:spcAft>
                      </a:pPr>
                      <a:r>
                        <a:rPr lang="fr-FR" sz="2000" spc="-5" dirty="0"/>
                        <a:t>administratif</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10"/>
                        <a:t>antenne APC</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a:t>1053.33</a:t>
                      </a:r>
                      <a:endParaRPr lang="fr-FR" sz="1400" b="1" dirty="0">
                        <a:solidFill>
                          <a:schemeClr val="bg1"/>
                        </a:solidFill>
                        <a:latin typeface="Times New Roman"/>
                        <a:ea typeface="Times New Roman"/>
                        <a:cs typeface="Arial"/>
                      </a:endParaRPr>
                    </a:p>
                  </a:txBody>
                  <a:tcPr marL="68580" marR="68580" marT="0" marB="0"/>
                </a:tc>
              </a:tr>
              <a:tr h="0">
                <a:tc vMerge="1">
                  <a:txBody>
                    <a:bodyPr/>
                    <a:lstStyle/>
                    <a:p>
                      <a:endParaRPr lang="fr-FR"/>
                    </a:p>
                  </a:txBody>
                  <a:tcPr/>
                </a:tc>
                <a:tc>
                  <a:txBody>
                    <a:bodyPr/>
                    <a:lstStyle/>
                    <a:p>
                      <a:pPr>
                        <a:spcBef>
                          <a:spcPts val="145"/>
                        </a:spcBef>
                        <a:spcAft>
                          <a:spcPts val="0"/>
                        </a:spcAft>
                      </a:pPr>
                      <a:r>
                        <a:rPr lang="fr-FR" sz="2000" spc="-10"/>
                        <a:t>Agence Algérie poste </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a:t>1053.33</a:t>
                      </a:r>
                      <a:endParaRPr lang="fr-FR" sz="1400" b="1" dirty="0">
                        <a:solidFill>
                          <a:schemeClr val="bg1"/>
                        </a:solidFill>
                        <a:latin typeface="Times New Roman"/>
                        <a:ea typeface="Times New Roman"/>
                        <a:cs typeface="Arial"/>
                      </a:endParaRPr>
                    </a:p>
                  </a:txBody>
                  <a:tcPr marL="68580" marR="68580" marT="0" marB="0"/>
                </a:tc>
              </a:tr>
              <a:tr h="0">
                <a:tc vMerge="1">
                  <a:txBody>
                    <a:bodyPr/>
                    <a:lstStyle/>
                    <a:p>
                      <a:endParaRPr lang="fr-FR"/>
                    </a:p>
                  </a:txBody>
                  <a:tcPr/>
                </a:tc>
                <a:tc>
                  <a:txBody>
                    <a:bodyPr/>
                    <a:lstStyle/>
                    <a:p>
                      <a:pPr>
                        <a:spcAft>
                          <a:spcPts val="0"/>
                        </a:spcAft>
                      </a:pPr>
                      <a:r>
                        <a:rPr lang="fr-FR" sz="2000" spc="-5" dirty="0" smtClean="0"/>
                        <a:t> L C</a:t>
                      </a:r>
                      <a:r>
                        <a:rPr lang="fr-FR" sz="2000" spc="-5" baseline="0" dirty="0" smtClean="0"/>
                        <a:t> pour </a:t>
                      </a:r>
                      <a:r>
                        <a:rPr lang="fr-FR" sz="2000" spc="-5" baseline="0" dirty="0" err="1" smtClean="0"/>
                        <a:t>lartisana</a:t>
                      </a:r>
                      <a:endParaRPr lang="fr-FR" sz="1400" b="1" dirty="0">
                        <a:solidFill>
                          <a:schemeClr val="bg1"/>
                        </a:solidFill>
                        <a:latin typeface="Times New Roman"/>
                        <a:ea typeface="Times New Roman"/>
                        <a:cs typeface="Arial"/>
                      </a:endParaRPr>
                    </a:p>
                  </a:txBody>
                  <a:tcPr marL="68580" marR="68580" marT="0" marB="0"/>
                </a:tc>
                <a:tc>
                  <a:txBody>
                    <a:bodyPr/>
                    <a:lstStyle/>
                    <a:p>
                      <a:pPr>
                        <a:spcAft>
                          <a:spcPts val="0"/>
                        </a:spcAft>
                      </a:pPr>
                      <a:r>
                        <a:rPr lang="fr-FR" sz="2000" spc="-5" dirty="0"/>
                        <a:t>264.00</a:t>
                      </a:r>
                      <a:endParaRPr lang="fr-FR" sz="1400" b="1" dirty="0">
                        <a:solidFill>
                          <a:schemeClr val="bg1"/>
                        </a:solidFill>
                        <a:latin typeface="Times New Roman"/>
                        <a:ea typeface="Times New Roman"/>
                        <a:cs typeface="Arial"/>
                      </a:endParaRPr>
                    </a:p>
                  </a:txBody>
                  <a:tcPr marL="68580" marR="68580" marT="0" marB="0"/>
                </a:tc>
              </a:tr>
              <a:tr h="0">
                <a:tc>
                  <a:txBody>
                    <a:bodyPr/>
                    <a:lstStyle/>
                    <a:p>
                      <a:pPr>
                        <a:spcBef>
                          <a:spcPts val="145"/>
                        </a:spcBef>
                        <a:spcAft>
                          <a:spcPts val="0"/>
                        </a:spcAft>
                      </a:pPr>
                      <a:r>
                        <a:rPr lang="fr-FR" sz="2000" spc="-5" dirty="0"/>
                        <a:t>sport et loisirs </a:t>
                      </a:r>
                      <a:endParaRPr lang="fr-FR" sz="1400" b="1" dirty="0">
                        <a:solidFill>
                          <a:schemeClr val="bg1"/>
                        </a:solidFill>
                        <a:latin typeface="Times New Roman"/>
                        <a:ea typeface="Times New Roman"/>
                        <a:cs typeface="Arial"/>
                      </a:endParaRPr>
                    </a:p>
                  </a:txBody>
                  <a:tcPr marL="68580" marR="68580" marT="0" marB="0"/>
                </a:tc>
                <a:tc>
                  <a:txBody>
                    <a:bodyPr/>
                    <a:lstStyle/>
                    <a:p>
                      <a:pPr>
                        <a:spcAft>
                          <a:spcPts val="0"/>
                        </a:spcAft>
                      </a:pPr>
                      <a:r>
                        <a:rPr lang="fr-FR" sz="2000" spc="-5"/>
                        <a:t>complexe sportif</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a:t>14232.32</a:t>
                      </a:r>
                      <a:endParaRPr lang="fr-FR" sz="1400" b="1" dirty="0">
                        <a:solidFill>
                          <a:schemeClr val="bg1"/>
                        </a:solidFill>
                        <a:latin typeface="Times New Roman"/>
                        <a:ea typeface="Times New Roman"/>
                        <a:cs typeface="Arial"/>
                      </a:endParaRPr>
                    </a:p>
                  </a:txBody>
                  <a:tcPr marL="68580" marR="68580" marT="0" marB="0"/>
                </a:tc>
              </a:tr>
            </a:tbl>
          </a:graphicData>
        </a:graphic>
      </p:graphicFrame>
      <p:graphicFrame>
        <p:nvGraphicFramePr>
          <p:cNvPr id="6" name="Tableau 5"/>
          <p:cNvGraphicFramePr>
            <a:graphicFrameLocks noGrp="1"/>
          </p:cNvGraphicFramePr>
          <p:nvPr/>
        </p:nvGraphicFramePr>
        <p:xfrm>
          <a:off x="357158" y="3929066"/>
          <a:ext cx="8286807" cy="304800"/>
        </p:xfrm>
        <a:graphic>
          <a:graphicData uri="http://schemas.openxmlformats.org/drawingml/2006/table">
            <a:tbl>
              <a:tblPr>
                <a:tableStyleId>{775DCB02-9BB8-47FD-8907-85C794F793BA}</a:tableStyleId>
              </a:tblPr>
              <a:tblGrid>
                <a:gridCol w="2357454"/>
                <a:gridCol w="2357454"/>
                <a:gridCol w="3571899"/>
              </a:tblGrid>
              <a:tr h="0">
                <a:tc>
                  <a:txBody>
                    <a:bodyPr/>
                    <a:lstStyle/>
                    <a:p>
                      <a:pPr>
                        <a:spcBef>
                          <a:spcPts val="145"/>
                        </a:spcBef>
                        <a:spcAft>
                          <a:spcPts val="0"/>
                        </a:spcAft>
                      </a:pPr>
                      <a:r>
                        <a:rPr lang="fr-FR" sz="2000" spc="-5" dirty="0"/>
                        <a:t>culturel</a:t>
                      </a:r>
                      <a:endParaRPr lang="fr-FR" sz="2000" b="1" dirty="0">
                        <a:solidFill>
                          <a:schemeClr val="bg1"/>
                        </a:solidFill>
                        <a:latin typeface="Times New Roman"/>
                        <a:ea typeface="Times New Roman"/>
                        <a:cs typeface="Arial"/>
                      </a:endParaRPr>
                    </a:p>
                  </a:txBody>
                  <a:tcPr marL="68580" marR="68580" marT="0" marB="0"/>
                </a:tc>
                <a:tc>
                  <a:txBody>
                    <a:bodyPr/>
                    <a:lstStyle/>
                    <a:p>
                      <a:pPr>
                        <a:spcAft>
                          <a:spcPts val="0"/>
                        </a:spcAft>
                      </a:pPr>
                      <a:r>
                        <a:rPr lang="fr-FR" sz="2000" spc="-10"/>
                        <a:t>Mosquée</a:t>
                      </a:r>
                      <a:endParaRPr lang="fr-FR" sz="20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a:t>4306.45</a:t>
                      </a:r>
                      <a:endParaRPr lang="fr-FR" sz="2000" b="1" dirty="0">
                        <a:solidFill>
                          <a:schemeClr val="bg1"/>
                        </a:solidFill>
                        <a:latin typeface="Times New Roman"/>
                        <a:ea typeface="Times New Roman"/>
                        <a:cs typeface="Arial"/>
                      </a:endParaRPr>
                    </a:p>
                  </a:txBody>
                  <a:tcPr marL="68580" marR="68580" marT="0" marB="0"/>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00232" y="357166"/>
            <a:ext cx="4047903" cy="461665"/>
          </a:xfrm>
          <a:prstGeom prst="rect">
            <a:avLst/>
          </a:prstGeom>
        </p:spPr>
        <p:txBody>
          <a:bodyPr wrap="none">
            <a:spAutoFit/>
          </a:bodyPr>
          <a:lstStyle/>
          <a:p>
            <a:pPr lvl="0" indent="457200" fontAlgn="base">
              <a:spcBef>
                <a:spcPct val="0"/>
              </a:spcBef>
              <a:spcAft>
                <a:spcPct val="0"/>
              </a:spcAft>
            </a:pPr>
            <a:r>
              <a:rPr lang="fr-FR" sz="2400" b="1" u="sng" dirty="0" smtClean="0">
                <a:solidFill>
                  <a:schemeClr val="bg1"/>
                </a:solidFill>
                <a:latin typeface="Arial" pitchFamily="34" charset="0"/>
                <a:ea typeface="Times New Roman" pitchFamily="18" charset="0"/>
                <a:cs typeface="Arial" pitchFamily="34" charset="0"/>
              </a:rPr>
              <a:t>Equipements projetés :</a:t>
            </a:r>
            <a:endParaRPr lang="fr-FR" sz="2400" b="1" dirty="0" smtClean="0">
              <a:solidFill>
                <a:schemeClr val="bg1"/>
              </a:solidFill>
              <a:latin typeface="Arial" pitchFamily="34" charset="0"/>
              <a:cs typeface="Arial" pitchFamily="34" charset="0"/>
            </a:endParaRPr>
          </a:p>
        </p:txBody>
      </p:sp>
      <p:graphicFrame>
        <p:nvGraphicFramePr>
          <p:cNvPr id="4" name="Tableau 3"/>
          <p:cNvGraphicFramePr>
            <a:graphicFrameLocks noGrp="1"/>
          </p:cNvGraphicFramePr>
          <p:nvPr/>
        </p:nvGraphicFramePr>
        <p:xfrm>
          <a:off x="428596" y="1000110"/>
          <a:ext cx="7858179" cy="2786082"/>
        </p:xfrm>
        <a:graphic>
          <a:graphicData uri="http://schemas.openxmlformats.org/drawingml/2006/table">
            <a:tbl>
              <a:tblPr>
                <a:tableStyleId>{775DCB02-9BB8-47FD-8907-85C794F793BA}</a:tableStyleId>
              </a:tblPr>
              <a:tblGrid>
                <a:gridCol w="2080106"/>
                <a:gridCol w="3697967"/>
                <a:gridCol w="2080106"/>
              </a:tblGrid>
              <a:tr h="464347">
                <a:tc>
                  <a:txBody>
                    <a:bodyPr/>
                    <a:lstStyle/>
                    <a:p>
                      <a:pPr>
                        <a:spcBef>
                          <a:spcPts val="145"/>
                        </a:spcBef>
                        <a:spcAft>
                          <a:spcPts val="0"/>
                        </a:spcAft>
                      </a:pPr>
                      <a:r>
                        <a:rPr lang="fr-FR" sz="2000" spc="-5" dirty="0" smtClean="0"/>
                        <a:t>SECTEUR </a:t>
                      </a:r>
                      <a:endParaRPr lang="fr-FR" sz="1400" b="1" dirty="0">
                        <a:solidFill>
                          <a:schemeClr val="bg1"/>
                        </a:solidFill>
                        <a:latin typeface="Times New Roman"/>
                        <a:ea typeface="Times New Roman"/>
                        <a:cs typeface="Arial"/>
                      </a:endParaRPr>
                    </a:p>
                  </a:txBody>
                  <a:tcPr marL="68580" marR="68580" marT="0" marB="0"/>
                </a:tc>
                <a:tc>
                  <a:txBody>
                    <a:bodyPr/>
                    <a:lstStyle/>
                    <a:p>
                      <a:pPr>
                        <a:spcAft>
                          <a:spcPts val="0"/>
                        </a:spcAft>
                      </a:pPr>
                      <a:r>
                        <a:rPr lang="fr-FR" sz="2000" spc="-5" dirty="0" smtClean="0"/>
                        <a:t>EQUIPMEMENT</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SURFACE</a:t>
                      </a:r>
                      <a:endParaRPr lang="fr-FR" sz="1400" b="1" dirty="0">
                        <a:solidFill>
                          <a:schemeClr val="bg1"/>
                        </a:solidFill>
                        <a:latin typeface="Times New Roman"/>
                        <a:ea typeface="Times New Roman"/>
                        <a:cs typeface="Arial"/>
                      </a:endParaRPr>
                    </a:p>
                  </a:txBody>
                  <a:tcPr marL="68580" marR="68580" marT="0" marB="0"/>
                </a:tc>
              </a:tr>
              <a:tr h="464347">
                <a:tc>
                  <a:txBody>
                    <a:bodyPr/>
                    <a:lstStyle/>
                    <a:p>
                      <a:pPr>
                        <a:spcBef>
                          <a:spcPts val="145"/>
                        </a:spcBef>
                        <a:spcAft>
                          <a:spcPts val="0"/>
                        </a:spcAft>
                      </a:pPr>
                      <a:r>
                        <a:rPr lang="fr-FR" sz="2000" spc="-5" dirty="0" smtClean="0"/>
                        <a:t>Sécurité </a:t>
                      </a:r>
                      <a:endParaRPr lang="fr-FR" sz="2000" b="1" spc="-5" dirty="0">
                        <a:solidFill>
                          <a:schemeClr val="bg1"/>
                        </a:solidFill>
                        <a:latin typeface="Times New Roman"/>
                        <a:ea typeface="Times New Roman"/>
                        <a:cs typeface="Arial"/>
                      </a:endParaRPr>
                    </a:p>
                  </a:txBody>
                  <a:tcPr marL="68580" marR="68580" marT="0" marB="0"/>
                </a:tc>
                <a:tc>
                  <a:txBody>
                    <a:bodyPr/>
                    <a:lstStyle/>
                    <a:p>
                      <a:pPr>
                        <a:spcAft>
                          <a:spcPts val="0"/>
                        </a:spcAft>
                      </a:pPr>
                      <a:r>
                        <a:rPr lang="fr-FR" sz="2000" dirty="0" smtClean="0"/>
                        <a:t>Sureté</a:t>
                      </a:r>
                      <a:r>
                        <a:rPr lang="fr-FR" sz="2000" baseline="0" dirty="0" smtClean="0"/>
                        <a:t> urbaine </a:t>
                      </a:r>
                      <a:endParaRPr lang="fr-FR" sz="20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a:t>898.44</a:t>
                      </a:r>
                      <a:endParaRPr lang="fr-FR" sz="1400" b="1" dirty="0">
                        <a:solidFill>
                          <a:schemeClr val="bg1"/>
                        </a:solidFill>
                        <a:latin typeface="Times New Roman"/>
                        <a:ea typeface="Times New Roman"/>
                        <a:cs typeface="Arial"/>
                      </a:endParaRPr>
                    </a:p>
                  </a:txBody>
                  <a:tcPr marL="68580" marR="68580" marT="0" marB="0"/>
                </a:tc>
              </a:tr>
              <a:tr h="464347">
                <a:tc>
                  <a:txBody>
                    <a:bodyPr/>
                    <a:lstStyle/>
                    <a:p>
                      <a:pPr>
                        <a:spcBef>
                          <a:spcPts val="145"/>
                        </a:spcBef>
                        <a:spcAft>
                          <a:spcPts val="0"/>
                        </a:spcAft>
                      </a:pPr>
                      <a:r>
                        <a:rPr lang="fr-FR" sz="2000" spc="-5" dirty="0" smtClean="0"/>
                        <a:t>culturel</a:t>
                      </a:r>
                      <a:endParaRPr lang="fr-FR" sz="2000" b="1" spc="-5" dirty="0">
                        <a:solidFill>
                          <a:schemeClr val="bg1"/>
                        </a:solidFill>
                        <a:latin typeface="Times New Roman"/>
                        <a:ea typeface="Times New Roman"/>
                        <a:cs typeface="Arial"/>
                      </a:endParaRPr>
                    </a:p>
                  </a:txBody>
                  <a:tcPr marL="68580" marR="68580" marT="0" marB="0"/>
                </a:tc>
                <a:tc>
                  <a:txBody>
                    <a:bodyPr/>
                    <a:lstStyle/>
                    <a:p>
                      <a:pPr>
                        <a:spcAft>
                          <a:spcPts val="0"/>
                        </a:spcAft>
                      </a:pPr>
                      <a:r>
                        <a:rPr lang="fr-FR" sz="2000" spc="-10" dirty="0" smtClean="0"/>
                        <a:t>Cinéma </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a:t>920.94</a:t>
                      </a:r>
                      <a:endParaRPr lang="fr-FR" sz="1400" b="1">
                        <a:solidFill>
                          <a:schemeClr val="bg1"/>
                        </a:solidFill>
                        <a:latin typeface="Times New Roman"/>
                        <a:ea typeface="Times New Roman"/>
                        <a:cs typeface="Arial"/>
                      </a:endParaRPr>
                    </a:p>
                  </a:txBody>
                  <a:tcPr marL="68580" marR="68580" marT="0" marB="0"/>
                </a:tc>
              </a:tr>
              <a:tr h="464347">
                <a:tc>
                  <a:txBody>
                    <a:bodyPr/>
                    <a:lstStyle/>
                    <a:p>
                      <a:pPr>
                        <a:spcBef>
                          <a:spcPts val="145"/>
                        </a:spcBef>
                        <a:spcAft>
                          <a:spcPts val="0"/>
                        </a:spcAft>
                      </a:pPr>
                      <a:endParaRPr lang="fr-FR" sz="2000" b="1" spc="-5"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Hôtel ( 300 lits)</a:t>
                      </a:r>
                      <a:endParaRPr lang="fr-FR" sz="2000" b="1" spc="-5"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a:t>11037.74</a:t>
                      </a:r>
                      <a:endParaRPr lang="fr-FR" sz="1400" b="1">
                        <a:solidFill>
                          <a:schemeClr val="bg1"/>
                        </a:solidFill>
                        <a:latin typeface="Times New Roman"/>
                        <a:ea typeface="Times New Roman"/>
                        <a:cs typeface="Arial"/>
                      </a:endParaRPr>
                    </a:p>
                  </a:txBody>
                  <a:tcPr marL="68580" marR="68580" marT="0" marB="0"/>
                </a:tc>
              </a:tr>
              <a:tr h="464347">
                <a:tc>
                  <a:txBody>
                    <a:bodyPr/>
                    <a:lstStyle/>
                    <a:p>
                      <a:pPr marL="0" marR="0" indent="0" algn="l" defTabSz="914400" rtl="0" eaLnBrk="1" fontAlgn="auto" latinLnBrk="0" hangingPunct="1">
                        <a:lnSpc>
                          <a:spcPct val="100000"/>
                        </a:lnSpc>
                        <a:spcBef>
                          <a:spcPts val="145"/>
                        </a:spcBef>
                        <a:spcAft>
                          <a:spcPts val="0"/>
                        </a:spcAft>
                        <a:buClrTx/>
                        <a:buSzTx/>
                        <a:buFontTx/>
                        <a:buNone/>
                        <a:tabLst/>
                        <a:defRPr/>
                      </a:pPr>
                      <a:r>
                        <a:rPr lang="fr-FR" sz="2000" spc="-5" dirty="0" smtClean="0"/>
                        <a:t>Sanitaire</a:t>
                      </a:r>
                      <a:r>
                        <a:rPr lang="fr-FR" sz="2000" spc="-5" baseline="0" dirty="0" smtClean="0"/>
                        <a:t> </a:t>
                      </a:r>
                      <a:endParaRPr lang="fr-FR" sz="2000" b="1" spc="-5" dirty="0" smtClean="0">
                        <a:solidFill>
                          <a:schemeClr val="bg1"/>
                        </a:solidFill>
                        <a:latin typeface="Times New Roman"/>
                        <a:ea typeface="Times New Roman"/>
                        <a:cs typeface="Arial"/>
                      </a:endParaRPr>
                    </a:p>
                  </a:txBody>
                  <a:tcPr marL="68580" marR="68580" marT="0" marB="0"/>
                </a:tc>
                <a:tc>
                  <a:txBody>
                    <a:bodyPr/>
                    <a:lstStyle/>
                    <a:p>
                      <a:pPr>
                        <a:spcAft>
                          <a:spcPts val="0"/>
                        </a:spcAft>
                      </a:pPr>
                      <a:r>
                        <a:rPr lang="fr-FR" sz="2000" spc="-10" dirty="0" smtClean="0"/>
                        <a:t>Maternité </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a:t>2654.35</a:t>
                      </a:r>
                      <a:endParaRPr lang="fr-FR" sz="1400" b="1">
                        <a:solidFill>
                          <a:schemeClr val="bg1"/>
                        </a:solidFill>
                        <a:latin typeface="Times New Roman"/>
                        <a:ea typeface="Times New Roman"/>
                        <a:cs typeface="Arial"/>
                      </a:endParaRPr>
                    </a:p>
                  </a:txBody>
                  <a:tcPr marL="68580" marR="68580" marT="0" marB="0"/>
                </a:tc>
              </a:tr>
              <a:tr h="464347">
                <a:tc>
                  <a:txBody>
                    <a:bodyPr/>
                    <a:lstStyle/>
                    <a:p>
                      <a:pPr>
                        <a:spcBef>
                          <a:spcPts val="145"/>
                        </a:spcBef>
                        <a:spcAft>
                          <a:spcPts val="0"/>
                        </a:spcAft>
                      </a:pPr>
                      <a:r>
                        <a:rPr lang="fr-FR" sz="2000" spc="-5" dirty="0" smtClean="0"/>
                        <a:t>sportif</a:t>
                      </a:r>
                      <a:endParaRPr lang="fr-FR" sz="2000" b="1" spc="-5" dirty="0">
                        <a:solidFill>
                          <a:schemeClr val="bg1"/>
                        </a:solidFill>
                        <a:latin typeface="Times New Roman"/>
                        <a:ea typeface="Times New Roman"/>
                        <a:cs typeface="Arial"/>
                      </a:endParaRPr>
                    </a:p>
                  </a:txBody>
                  <a:tcPr marL="68580" marR="68580" marT="0" marB="0"/>
                </a:tc>
                <a:tc>
                  <a:txBody>
                    <a:bodyPr/>
                    <a:lstStyle/>
                    <a:p>
                      <a:pPr>
                        <a:spcAft>
                          <a:spcPts val="0"/>
                        </a:spcAft>
                      </a:pPr>
                      <a:r>
                        <a:rPr lang="fr-FR" sz="2000" spc="-10" dirty="0" smtClean="0"/>
                        <a:t>Piscine couverte </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a:t>4429.33</a:t>
                      </a:r>
                      <a:endParaRPr lang="fr-FR" sz="1400" b="1" dirty="0">
                        <a:solidFill>
                          <a:schemeClr val="bg1"/>
                        </a:solidFill>
                        <a:latin typeface="Times New Roman"/>
                        <a:ea typeface="Times New Roman"/>
                        <a:cs typeface="Arial"/>
                      </a:endParaRPr>
                    </a:p>
                  </a:txBody>
                  <a:tcPr marL="68580" marR="68580" marT="0" marB="0"/>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1472" y="1285860"/>
            <a:ext cx="8215370" cy="34290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Low" eaLnBrk="0" fontAlgn="base" hangingPunct="0">
              <a:spcBef>
                <a:spcPct val="0"/>
              </a:spcBef>
              <a:spcAft>
                <a:spcPct val="0"/>
              </a:spcAft>
              <a:buFontTx/>
              <a:buChar char="-"/>
            </a:pPr>
            <a:r>
              <a:rPr lang="fr-FR" sz="2400" dirty="0" smtClean="0">
                <a:solidFill>
                  <a:schemeClr val="bg1"/>
                </a:solidFill>
                <a:latin typeface="Times New Roman" pitchFamily="18" charset="0"/>
                <a:ea typeface="Times New Roman" pitchFamily="18" charset="0"/>
                <a:cs typeface="Times New Roman" pitchFamily="18" charset="0"/>
              </a:rPr>
              <a:t>Tous les équipements doivent avoir des accès mécanique par des voies (primaires,  secondaires ou tertiaires)</a:t>
            </a:r>
            <a:r>
              <a:rPr lang="fr-FR" sz="2400" dirty="0" smtClean="0">
                <a:solidFill>
                  <a:schemeClr val="bg1"/>
                </a:solidFill>
                <a:latin typeface="Times New Roman" pitchFamily="18" charset="0"/>
                <a:cs typeface="Times New Roman" pitchFamily="18" charset="0"/>
              </a:rPr>
              <a:t> </a:t>
            </a:r>
          </a:p>
          <a:p>
            <a:pPr algn="justLow" eaLnBrk="0" fontAlgn="base" hangingPunct="0">
              <a:spcBef>
                <a:spcPct val="0"/>
              </a:spcBef>
              <a:spcAft>
                <a:spcPct val="0"/>
              </a:spcAft>
              <a:buFontTx/>
              <a:buChar char="-"/>
            </a:pPr>
            <a:r>
              <a:rPr lang="fr-FR" sz="2400" dirty="0" smtClean="0">
                <a:solidFill>
                  <a:schemeClr val="bg1"/>
                </a:solidFill>
                <a:latin typeface="Times New Roman" pitchFamily="18" charset="0"/>
                <a:cs typeface="Times New Roman" pitchFamily="18" charset="0"/>
              </a:rPr>
              <a:t>création des voies afin de desservir les parkings situés au sein des équipements.</a:t>
            </a:r>
          </a:p>
        </p:txBody>
      </p:sp>
      <p:sp>
        <p:nvSpPr>
          <p:cNvPr id="4" name="Rectangle 3"/>
          <p:cNvSpPr/>
          <p:nvPr/>
        </p:nvSpPr>
        <p:spPr>
          <a:xfrm>
            <a:off x="2714612" y="142852"/>
            <a:ext cx="371477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Accès et voiries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lipse 2"/>
          <p:cNvSpPr/>
          <p:nvPr/>
        </p:nvSpPr>
        <p:spPr>
          <a:xfrm>
            <a:off x="1571604" y="1857364"/>
            <a:ext cx="5857916" cy="24288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u="sng" dirty="0" smtClean="0">
                <a:solidFill>
                  <a:srgbClr val="FF0000"/>
                </a:solidFill>
              </a:rPr>
              <a:t>ANALYSE NATUREL :</a:t>
            </a:r>
            <a:endParaRPr lang="fr-FR" sz="2800" dirty="0">
              <a:solidFill>
                <a:srgbClr val="FF0000"/>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2071678"/>
            <a:ext cx="8286808" cy="34290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justLow"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L’empiétement sur les voies publiques est interdit</a:t>
            </a:r>
            <a:endParaRPr lang="fr-FR" sz="2400" dirty="0" smtClean="0">
              <a:solidFill>
                <a:schemeClr val="bg1"/>
              </a:solidFill>
              <a:latin typeface="Times New Roman" pitchFamily="18" charset="0"/>
              <a:cs typeface="Times New Roman" pitchFamily="18" charset="0"/>
            </a:endParaRPr>
          </a:p>
          <a:p>
            <a:pPr algn="justLow" eaLnBrk="0" fontAlgn="base" hangingPunct="0">
              <a:spcBef>
                <a:spcPct val="0"/>
              </a:spcBef>
              <a:spcAft>
                <a:spcPct val="0"/>
              </a:spcAft>
              <a:buFontTx/>
              <a:buChar char="-"/>
            </a:pPr>
            <a:r>
              <a:rPr lang="fr-FR" sz="2400" dirty="0" smtClean="0">
                <a:solidFill>
                  <a:schemeClr val="bg1"/>
                </a:solidFill>
                <a:latin typeface="Times New Roman" pitchFamily="18" charset="0"/>
                <a:ea typeface="Times New Roman" pitchFamily="18" charset="0"/>
                <a:cs typeface="Times New Roman" pitchFamily="18" charset="0"/>
              </a:rPr>
              <a:t>L’avancée en étage n’est pas autorisée pour les constructions implantées au droit des emprises des voies et emprises publiques</a:t>
            </a:r>
          </a:p>
          <a:p>
            <a:pPr algn="justLow" eaLnBrk="0" fontAlgn="base" hangingPunct="0">
              <a:spcBef>
                <a:spcPct val="0"/>
              </a:spcBef>
              <a:spcAft>
                <a:spcPct val="0"/>
              </a:spcAft>
              <a:buFontTx/>
              <a:buChar char="-"/>
            </a:pPr>
            <a:r>
              <a:rPr lang="fr-FR" sz="2400" dirty="0" smtClean="0">
                <a:solidFill>
                  <a:schemeClr val="bg1"/>
                </a:solidFill>
                <a:latin typeface="Times New Roman" pitchFamily="18" charset="0"/>
                <a:cs typeface="Times New Roman" pitchFamily="18" charset="0"/>
              </a:rPr>
              <a:t>des limites séparatives des zones d’habitation, des écrans de verdure sont à prévoir</a:t>
            </a:r>
          </a:p>
        </p:txBody>
      </p:sp>
      <p:sp>
        <p:nvSpPr>
          <p:cNvPr id="3" name="Rectangle 2"/>
          <p:cNvSpPr/>
          <p:nvPr/>
        </p:nvSpPr>
        <p:spPr>
          <a:xfrm>
            <a:off x="714348" y="428604"/>
            <a:ext cx="7786742" cy="9286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Implantation des construction par rapport au voies et emprise publique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nvGraphicFramePr>
        <p:xfrm>
          <a:off x="1643042" y="1714488"/>
          <a:ext cx="5924433" cy="3327693"/>
        </p:xfrm>
        <a:graphic>
          <a:graphicData uri="http://schemas.openxmlformats.org/drawingml/2006/table">
            <a:tbl>
              <a:tblPr>
                <a:tableStyleId>{775DCB02-9BB8-47FD-8907-85C794F793BA}</a:tableStyleId>
              </a:tblPr>
              <a:tblGrid>
                <a:gridCol w="3709854"/>
                <a:gridCol w="2214579"/>
              </a:tblGrid>
              <a:tr h="292246">
                <a:tc>
                  <a:txBody>
                    <a:bodyPr/>
                    <a:lstStyle/>
                    <a:p>
                      <a:pPr>
                        <a:spcBef>
                          <a:spcPts val="145"/>
                        </a:spcBef>
                        <a:spcAft>
                          <a:spcPts val="0"/>
                        </a:spcAft>
                      </a:pPr>
                      <a:r>
                        <a:rPr lang="fr-FR" sz="2000" spc="-10" dirty="0"/>
                        <a:t>Equipement</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HAUTEUR </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lycée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R+3</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CEM</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R+3</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primaire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R+1</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polyclinique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R+2</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maternité</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R+2</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antenne APC</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R+2</a:t>
                      </a:r>
                      <a:endParaRPr lang="fr-FR" sz="1400" b="1" dirty="0">
                        <a:solidFill>
                          <a:schemeClr val="bg1"/>
                        </a:solidFill>
                        <a:latin typeface="Times New Roman"/>
                        <a:ea typeface="Times New Roman"/>
                        <a:cs typeface="Arial"/>
                      </a:endParaRPr>
                    </a:p>
                  </a:txBody>
                  <a:tcPr marL="68580" marR="68580" marT="0" marB="0"/>
                </a:tc>
              </a:tr>
              <a:tr h="584493">
                <a:tc>
                  <a:txBody>
                    <a:bodyPr/>
                    <a:lstStyle/>
                    <a:p>
                      <a:pPr>
                        <a:spcBef>
                          <a:spcPts val="145"/>
                        </a:spcBef>
                        <a:spcAft>
                          <a:spcPts val="0"/>
                        </a:spcAft>
                      </a:pPr>
                      <a:r>
                        <a:rPr lang="fr-FR" sz="2000" spc="-10"/>
                        <a:t>Agence Algérie poste </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R+2</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Aft>
                          <a:spcPts val="0"/>
                        </a:spcAft>
                      </a:pPr>
                      <a:r>
                        <a:rPr lang="fr-FR" sz="1600" dirty="0" smtClean="0"/>
                        <a:t>LOCAUX</a:t>
                      </a:r>
                      <a:r>
                        <a:rPr lang="fr-FR" sz="1600" baseline="0" dirty="0" smtClean="0"/>
                        <a:t> COMMERCIAUX  </a:t>
                      </a:r>
                      <a:endParaRPr lang="fr-FR" sz="1600" b="1" dirty="0">
                        <a:solidFill>
                          <a:schemeClr val="bg1"/>
                        </a:solidFill>
                        <a:latin typeface="Times New Roman"/>
                        <a:ea typeface="Times New Roman"/>
                        <a:cs typeface="Arial"/>
                      </a:endParaRPr>
                    </a:p>
                  </a:txBody>
                  <a:tcPr marL="68580" marR="68580" marT="0" marB="0"/>
                </a:tc>
                <a:tc>
                  <a:txBody>
                    <a:bodyPr/>
                    <a:lstStyle/>
                    <a:p>
                      <a:pPr>
                        <a:spcAft>
                          <a:spcPts val="0"/>
                        </a:spcAft>
                      </a:pPr>
                      <a:r>
                        <a:rPr lang="fr-FR" sz="2000" spc="-5" dirty="0" smtClean="0"/>
                        <a:t>R+1</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Aft>
                          <a:spcPts val="0"/>
                        </a:spcAft>
                      </a:pPr>
                      <a:r>
                        <a:rPr lang="fr-FR" sz="2000" spc="-5"/>
                        <a:t>complexe sportif</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a:t>
                      </a:r>
                      <a:endParaRPr lang="fr-FR" sz="1400" b="1" dirty="0">
                        <a:solidFill>
                          <a:schemeClr val="bg1"/>
                        </a:solidFill>
                        <a:latin typeface="Times New Roman"/>
                        <a:ea typeface="Times New Roman"/>
                        <a:cs typeface="Arial"/>
                      </a:endParaRPr>
                    </a:p>
                  </a:txBody>
                  <a:tcPr marL="68580" marR="68580" marT="0" marB="0"/>
                </a:tc>
              </a:tr>
            </a:tbl>
          </a:graphicData>
        </a:graphic>
      </p:graphicFrame>
      <p:graphicFrame>
        <p:nvGraphicFramePr>
          <p:cNvPr id="4" name="Tableau 3"/>
          <p:cNvGraphicFramePr>
            <a:graphicFrameLocks noGrp="1"/>
          </p:cNvGraphicFramePr>
          <p:nvPr/>
        </p:nvGraphicFramePr>
        <p:xfrm>
          <a:off x="1643042" y="5072074"/>
          <a:ext cx="5929353" cy="1219200"/>
        </p:xfrm>
        <a:graphic>
          <a:graphicData uri="http://schemas.openxmlformats.org/drawingml/2006/table">
            <a:tbl>
              <a:tblPr>
                <a:tableStyleId>{775DCB02-9BB8-47FD-8907-85C794F793BA}</a:tableStyleId>
              </a:tblPr>
              <a:tblGrid>
                <a:gridCol w="3714776"/>
                <a:gridCol w="2214577"/>
              </a:tblGrid>
              <a:tr h="285752">
                <a:tc>
                  <a:txBody>
                    <a:bodyPr/>
                    <a:lstStyle/>
                    <a:p>
                      <a:pPr>
                        <a:spcAft>
                          <a:spcPts val="0"/>
                        </a:spcAft>
                      </a:pPr>
                      <a:r>
                        <a:rPr lang="fr-FR" sz="2000" dirty="0" smtClean="0"/>
                        <a:t>Sureté</a:t>
                      </a:r>
                      <a:r>
                        <a:rPr lang="fr-FR" sz="2000" baseline="0" dirty="0" smtClean="0"/>
                        <a:t> urbaine </a:t>
                      </a:r>
                      <a:endParaRPr lang="fr-FR" sz="20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R+2</a:t>
                      </a:r>
                      <a:endParaRPr lang="fr-FR" sz="1400" b="1" dirty="0">
                        <a:solidFill>
                          <a:schemeClr val="bg1"/>
                        </a:solidFill>
                        <a:latin typeface="Times New Roman"/>
                        <a:ea typeface="Times New Roman"/>
                        <a:cs typeface="Arial"/>
                      </a:endParaRPr>
                    </a:p>
                  </a:txBody>
                  <a:tcPr marL="68580" marR="68580" marT="0" marB="0"/>
                </a:tc>
              </a:tr>
              <a:tr h="285752">
                <a:tc>
                  <a:txBody>
                    <a:bodyPr/>
                    <a:lstStyle/>
                    <a:p>
                      <a:pPr>
                        <a:spcAft>
                          <a:spcPts val="0"/>
                        </a:spcAft>
                      </a:pPr>
                      <a:r>
                        <a:rPr lang="fr-FR" sz="2000" spc="-10" dirty="0" smtClean="0"/>
                        <a:t>Cinéma </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R</a:t>
                      </a:r>
                      <a:endParaRPr lang="fr-FR" sz="1400" b="1" dirty="0">
                        <a:solidFill>
                          <a:schemeClr val="bg1"/>
                        </a:solidFill>
                        <a:latin typeface="Times New Roman"/>
                        <a:ea typeface="Times New Roman"/>
                        <a:cs typeface="Arial"/>
                      </a:endParaRPr>
                    </a:p>
                  </a:txBody>
                  <a:tcPr marL="68580" marR="68580" marT="0" marB="0"/>
                </a:tc>
              </a:tr>
              <a:tr h="285752">
                <a:tc>
                  <a:txBody>
                    <a:bodyPr/>
                    <a:lstStyle/>
                    <a:p>
                      <a:pPr>
                        <a:spcBef>
                          <a:spcPts val="145"/>
                        </a:spcBef>
                        <a:spcAft>
                          <a:spcPts val="0"/>
                        </a:spcAft>
                      </a:pPr>
                      <a:r>
                        <a:rPr lang="fr-FR" sz="2000" spc="-5" dirty="0" smtClean="0"/>
                        <a:t>Hôtel ( 300 lits)</a:t>
                      </a:r>
                      <a:endParaRPr lang="fr-FR" sz="2000" b="1" spc="-5"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R+2</a:t>
                      </a:r>
                      <a:endParaRPr lang="fr-FR" sz="1400" b="1" dirty="0">
                        <a:solidFill>
                          <a:schemeClr val="bg1"/>
                        </a:solidFill>
                        <a:latin typeface="Times New Roman"/>
                        <a:ea typeface="Times New Roman"/>
                        <a:cs typeface="Arial"/>
                      </a:endParaRPr>
                    </a:p>
                  </a:txBody>
                  <a:tcPr marL="68580" marR="68580" marT="0" marB="0"/>
                </a:tc>
              </a:tr>
              <a:tr h="285752">
                <a:tc>
                  <a:txBody>
                    <a:bodyPr/>
                    <a:lstStyle/>
                    <a:p>
                      <a:pPr>
                        <a:spcAft>
                          <a:spcPts val="0"/>
                        </a:spcAft>
                      </a:pPr>
                      <a:r>
                        <a:rPr lang="fr-FR" sz="2000" spc="-10" dirty="0" smtClean="0"/>
                        <a:t>Piscine couverte </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R</a:t>
                      </a:r>
                      <a:endParaRPr lang="fr-FR" sz="1400" b="1" dirty="0">
                        <a:solidFill>
                          <a:schemeClr val="bg1"/>
                        </a:solidFill>
                        <a:latin typeface="Times New Roman"/>
                        <a:ea typeface="Times New Roman"/>
                        <a:cs typeface="Arial"/>
                      </a:endParaRPr>
                    </a:p>
                  </a:txBody>
                  <a:tcPr marL="68580" marR="68580" marT="0" marB="0"/>
                </a:tc>
              </a:tr>
            </a:tbl>
          </a:graphicData>
        </a:graphic>
      </p:graphicFrame>
      <p:graphicFrame>
        <p:nvGraphicFramePr>
          <p:cNvPr id="5" name="Tableau 4"/>
          <p:cNvGraphicFramePr>
            <a:graphicFrameLocks noGrp="1"/>
          </p:cNvGraphicFramePr>
          <p:nvPr/>
        </p:nvGraphicFramePr>
        <p:xfrm>
          <a:off x="1643042" y="6286520"/>
          <a:ext cx="5929354" cy="304800"/>
        </p:xfrm>
        <a:graphic>
          <a:graphicData uri="http://schemas.openxmlformats.org/drawingml/2006/table">
            <a:tbl>
              <a:tblPr>
                <a:tableStyleId>{775DCB02-9BB8-47FD-8907-85C794F793BA}</a:tableStyleId>
              </a:tblPr>
              <a:tblGrid>
                <a:gridCol w="3714776"/>
                <a:gridCol w="2214578"/>
              </a:tblGrid>
              <a:tr h="285752">
                <a:tc>
                  <a:txBody>
                    <a:bodyPr/>
                    <a:lstStyle/>
                    <a:p>
                      <a:pPr>
                        <a:spcAft>
                          <a:spcPts val="0"/>
                        </a:spcAft>
                      </a:pPr>
                      <a:r>
                        <a:rPr lang="fr-FR" sz="2000" spc="-10" dirty="0"/>
                        <a:t>Mosquée</a:t>
                      </a:r>
                      <a:endParaRPr lang="fr-FR" sz="20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R+2</a:t>
                      </a:r>
                      <a:endParaRPr lang="fr-FR" sz="2000" b="1" dirty="0">
                        <a:solidFill>
                          <a:schemeClr val="bg1"/>
                        </a:solidFill>
                        <a:latin typeface="Times New Roman"/>
                        <a:ea typeface="Times New Roman"/>
                        <a:cs typeface="Arial"/>
                      </a:endParaRPr>
                    </a:p>
                  </a:txBody>
                  <a:tcPr marL="68580" marR="68580" marT="0" marB="0"/>
                </a:tc>
              </a:tr>
            </a:tbl>
          </a:graphicData>
        </a:graphic>
      </p:graphicFrame>
      <p:sp>
        <p:nvSpPr>
          <p:cNvPr id="6" name="Rectangle 5"/>
          <p:cNvSpPr/>
          <p:nvPr/>
        </p:nvSpPr>
        <p:spPr>
          <a:xfrm>
            <a:off x="1285852" y="0"/>
            <a:ext cx="678661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Hauteur des constructions</a:t>
            </a:r>
          </a:p>
        </p:txBody>
      </p:sp>
      <p:sp>
        <p:nvSpPr>
          <p:cNvPr id="7" name="Rectangle 6"/>
          <p:cNvSpPr/>
          <p:nvPr/>
        </p:nvSpPr>
        <p:spPr>
          <a:xfrm>
            <a:off x="357158" y="785794"/>
            <a:ext cx="8072494" cy="57150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La hauteur maximum des constructions est fixe comme suit :</a:t>
            </a:r>
            <a:endParaRPr lang="fr-FR" sz="2400" dirty="0"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1571612"/>
            <a:ext cx="8072494" cy="38576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dirty="0" smtClean="0">
                <a:solidFill>
                  <a:schemeClr val="bg1"/>
                </a:solidFill>
                <a:latin typeface="Times New Roman" pitchFamily="18" charset="0"/>
                <a:cs typeface="Times New Roman" pitchFamily="18" charset="0"/>
              </a:rPr>
              <a:t>Le traitement des façades est primordial, il permettra de démarquer chaque équipement de l’ensemble du tissu</a:t>
            </a:r>
          </a:p>
          <a:p>
            <a:r>
              <a:rPr lang="fr-FR" sz="2400" dirty="0" smtClean="0">
                <a:solidFill>
                  <a:schemeClr val="bg1"/>
                </a:solidFill>
                <a:latin typeface="Times New Roman" pitchFamily="18" charset="0"/>
                <a:cs typeface="Times New Roman" pitchFamily="18" charset="0"/>
              </a:rPr>
              <a:t> - Les clôtures utilisées pour les équipements ne devront en aucun cas cacher sa façade.</a:t>
            </a:r>
          </a:p>
          <a:p>
            <a:r>
              <a:rPr lang="fr-FR" sz="2400" dirty="0" smtClean="0">
                <a:solidFill>
                  <a:schemeClr val="bg1"/>
                </a:solidFill>
                <a:latin typeface="Times New Roman" pitchFamily="18" charset="0"/>
                <a:cs typeface="Times New Roman" pitchFamily="18" charset="0"/>
              </a:rPr>
              <a:t>    -  Les hausses des clôtures ne doivent pas dépasser 1,70 m avec 0,7 m plein seulement.</a:t>
            </a:r>
          </a:p>
          <a:p>
            <a:r>
              <a:rPr lang="fr-FR" sz="2400" dirty="0" smtClean="0">
                <a:solidFill>
                  <a:schemeClr val="bg1"/>
                </a:solidFill>
                <a:latin typeface="Times New Roman" pitchFamily="18" charset="0"/>
                <a:cs typeface="Times New Roman" pitchFamily="18" charset="0"/>
              </a:rPr>
              <a:t>    - Les entrées doivent être marquées et assez larges pour permettre l’accès d’un nombre important de personnes .La largeur minimale est de 2 m.</a:t>
            </a:r>
          </a:p>
        </p:txBody>
      </p:sp>
      <p:sp>
        <p:nvSpPr>
          <p:cNvPr id="3" name="Rectangle 2"/>
          <p:cNvSpPr/>
          <p:nvPr/>
        </p:nvSpPr>
        <p:spPr>
          <a:xfrm>
            <a:off x="2643174" y="214290"/>
            <a:ext cx="392909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Aspect extérieure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2000240"/>
            <a:ext cx="8572560" cy="32861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fontAlgn="base">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Des arbres adaptés au climat de la région devraient être plantés à l'intérieur de chaque équipement</a:t>
            </a:r>
            <a:endParaRPr lang="fr-FR" sz="2400" dirty="0" smtClean="0">
              <a:solidFill>
                <a:schemeClr val="bg1"/>
              </a:solidFill>
              <a:latin typeface="Times New Roman" pitchFamily="18" charset="0"/>
              <a:cs typeface="Times New Roman" pitchFamily="18" charset="0"/>
            </a:endParaRPr>
          </a:p>
          <a:p>
            <a:pPr lvl="0"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 Des écrans de verdure sont aussi à prévoir tout au long des aires de stationnement sous forme d'arbres de hautes tiges ou des haies vives de 1.50 m de hauteur</a:t>
            </a:r>
          </a:p>
          <a:p>
            <a:pPr lvl="0"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 Les différents types de plantations utilisés dans les équipements devraient participer à l'intégration de l'élément vert dans l'agglomération</a:t>
            </a:r>
            <a:r>
              <a:rPr lang="fr-FR" sz="2400" dirty="0" smtClean="0">
                <a:solidFill>
                  <a:schemeClr val="bg1"/>
                </a:solidFill>
                <a:latin typeface="Times New Roman" pitchFamily="18" charset="0"/>
                <a:cs typeface="Times New Roman" pitchFamily="18" charset="0"/>
              </a:rPr>
              <a:t> </a:t>
            </a:r>
          </a:p>
        </p:txBody>
      </p:sp>
      <p:sp>
        <p:nvSpPr>
          <p:cNvPr id="3" name="Rectangle 2"/>
          <p:cNvSpPr/>
          <p:nvPr/>
        </p:nvSpPr>
        <p:spPr>
          <a:xfrm>
            <a:off x="2643174" y="214290"/>
            <a:ext cx="392909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Espace libre et plantation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2285992"/>
            <a:ext cx="7786742" cy="271464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fontAlgn="base">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Les emplacements de stationnement doivent avoir les dimensions 5,00 x 2,50 m </a:t>
            </a:r>
          </a:p>
          <a:p>
            <a:pPr lvl="0" eaLnBrk="0" fontAlgn="base" hangingPunct="0">
              <a:spcBef>
                <a:spcPct val="0"/>
              </a:spcBef>
              <a:spcAft>
                <a:spcPct val="0"/>
              </a:spcAft>
            </a:pPr>
            <a:r>
              <a:rPr lang="fr-FR" sz="2400" dirty="0" smtClean="0">
                <a:solidFill>
                  <a:schemeClr val="bg1"/>
                </a:solidFill>
                <a:latin typeface="Times New Roman" pitchFamily="18" charset="0"/>
                <a:ea typeface="Times New Roman" pitchFamily="18" charset="0"/>
                <a:cs typeface="Times New Roman" pitchFamily="18" charset="0"/>
              </a:rPr>
              <a:t>     - Les aires de stationnement doivent être isolées par des plantations, elles ne doivent pas déranger la fluidité de la circulation</a:t>
            </a:r>
            <a:r>
              <a:rPr lang="fr-FR" sz="2400" dirty="0" smtClean="0">
                <a:solidFill>
                  <a:schemeClr val="bg1"/>
                </a:solidFill>
                <a:latin typeface="Times New Roman" pitchFamily="18" charset="0"/>
                <a:cs typeface="Times New Roman" pitchFamily="18" charset="0"/>
              </a:rPr>
              <a:t> </a:t>
            </a:r>
          </a:p>
        </p:txBody>
      </p:sp>
      <p:sp>
        <p:nvSpPr>
          <p:cNvPr id="3" name="Rectangle 2"/>
          <p:cNvSpPr/>
          <p:nvPr/>
        </p:nvSpPr>
        <p:spPr>
          <a:xfrm>
            <a:off x="2643174" y="214290"/>
            <a:ext cx="392909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Lieu de stationnement</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nvGraphicFramePr>
        <p:xfrm>
          <a:off x="1571604" y="1071546"/>
          <a:ext cx="5924433" cy="3109930"/>
        </p:xfrm>
        <a:graphic>
          <a:graphicData uri="http://schemas.openxmlformats.org/drawingml/2006/table">
            <a:tbl>
              <a:tblPr>
                <a:tableStyleId>{775DCB02-9BB8-47FD-8907-85C794F793BA}</a:tableStyleId>
              </a:tblPr>
              <a:tblGrid>
                <a:gridCol w="3709854"/>
                <a:gridCol w="2214579"/>
              </a:tblGrid>
              <a:tr h="292246">
                <a:tc>
                  <a:txBody>
                    <a:bodyPr/>
                    <a:lstStyle/>
                    <a:p>
                      <a:pPr>
                        <a:spcBef>
                          <a:spcPts val="145"/>
                        </a:spcBef>
                        <a:spcAft>
                          <a:spcPts val="0"/>
                        </a:spcAft>
                      </a:pPr>
                      <a:r>
                        <a:rPr lang="fr-FR" sz="2000" spc="-10" dirty="0"/>
                        <a:t>Equipement</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1400" dirty="0" smtClean="0"/>
                        <a:t>CES</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lycée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0.8</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CEM</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0.5</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primaire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0.3</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polyclinique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0.6</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maternité</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0.6</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antenne APC</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0.6</a:t>
                      </a:r>
                      <a:endParaRPr lang="fr-FR" sz="1400" b="1" dirty="0">
                        <a:solidFill>
                          <a:schemeClr val="bg1"/>
                        </a:solidFill>
                        <a:latin typeface="Times New Roman"/>
                        <a:ea typeface="Times New Roman"/>
                        <a:cs typeface="Arial"/>
                      </a:endParaRPr>
                    </a:p>
                  </a:txBody>
                  <a:tcPr marL="68580" marR="68580" marT="0" marB="0"/>
                </a:tc>
              </a:tr>
              <a:tr h="366730">
                <a:tc>
                  <a:txBody>
                    <a:bodyPr/>
                    <a:lstStyle/>
                    <a:p>
                      <a:pPr>
                        <a:spcBef>
                          <a:spcPts val="145"/>
                        </a:spcBef>
                        <a:spcAft>
                          <a:spcPts val="0"/>
                        </a:spcAft>
                      </a:pPr>
                      <a:r>
                        <a:rPr lang="fr-FR" sz="2000" spc="-10" dirty="0"/>
                        <a:t>Agence Algérie poste </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0.5</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Aft>
                          <a:spcPts val="0"/>
                        </a:spcAft>
                      </a:pPr>
                      <a:r>
                        <a:rPr lang="fr-FR" sz="2000" spc="-5" dirty="0"/>
                        <a:t>Algérie TELECOM</a:t>
                      </a:r>
                      <a:endParaRPr lang="fr-FR" sz="1400" b="1" dirty="0">
                        <a:solidFill>
                          <a:schemeClr val="bg1"/>
                        </a:solidFill>
                        <a:latin typeface="Times New Roman"/>
                        <a:ea typeface="Times New Roman"/>
                        <a:cs typeface="Arial"/>
                      </a:endParaRPr>
                    </a:p>
                  </a:txBody>
                  <a:tcPr marL="68580" marR="68580" marT="0" marB="0"/>
                </a:tc>
                <a:tc>
                  <a:txBody>
                    <a:bodyPr/>
                    <a:lstStyle/>
                    <a:p>
                      <a:pPr>
                        <a:spcAft>
                          <a:spcPts val="0"/>
                        </a:spcAft>
                      </a:pPr>
                      <a:r>
                        <a:rPr lang="fr-FR" sz="2000" spc="-5" dirty="0" smtClean="0"/>
                        <a:t>0.6</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Aft>
                          <a:spcPts val="0"/>
                        </a:spcAft>
                      </a:pPr>
                      <a:r>
                        <a:rPr lang="fr-FR" sz="2000" spc="-5"/>
                        <a:t>complexe sportif</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0.8</a:t>
                      </a:r>
                      <a:endParaRPr lang="fr-FR" sz="1400" b="1" dirty="0">
                        <a:solidFill>
                          <a:schemeClr val="bg1"/>
                        </a:solidFill>
                        <a:latin typeface="Times New Roman"/>
                        <a:ea typeface="Times New Roman"/>
                        <a:cs typeface="Arial"/>
                      </a:endParaRPr>
                    </a:p>
                  </a:txBody>
                  <a:tcPr marL="68580" marR="68580" marT="0" marB="0"/>
                </a:tc>
              </a:tr>
            </a:tbl>
          </a:graphicData>
        </a:graphic>
      </p:graphicFrame>
      <p:graphicFrame>
        <p:nvGraphicFramePr>
          <p:cNvPr id="4" name="Tableau 3"/>
          <p:cNvGraphicFramePr>
            <a:graphicFrameLocks noGrp="1"/>
          </p:cNvGraphicFramePr>
          <p:nvPr/>
        </p:nvGraphicFramePr>
        <p:xfrm>
          <a:off x="1571604" y="4214818"/>
          <a:ext cx="5929353" cy="1219200"/>
        </p:xfrm>
        <a:graphic>
          <a:graphicData uri="http://schemas.openxmlformats.org/drawingml/2006/table">
            <a:tbl>
              <a:tblPr>
                <a:tableStyleId>{775DCB02-9BB8-47FD-8907-85C794F793BA}</a:tableStyleId>
              </a:tblPr>
              <a:tblGrid>
                <a:gridCol w="3714776"/>
                <a:gridCol w="2214577"/>
              </a:tblGrid>
              <a:tr h="285752">
                <a:tc>
                  <a:txBody>
                    <a:bodyPr/>
                    <a:lstStyle/>
                    <a:p>
                      <a:pPr>
                        <a:spcAft>
                          <a:spcPts val="0"/>
                        </a:spcAft>
                      </a:pPr>
                      <a:r>
                        <a:rPr lang="fr-FR" sz="2000" dirty="0" smtClean="0"/>
                        <a:t>Sureté</a:t>
                      </a:r>
                      <a:r>
                        <a:rPr lang="fr-FR" sz="2000" baseline="0" dirty="0" smtClean="0"/>
                        <a:t> urbaine </a:t>
                      </a:r>
                      <a:endParaRPr lang="fr-FR" sz="20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0.6</a:t>
                      </a:r>
                      <a:endParaRPr lang="fr-FR" sz="1400" b="1" dirty="0">
                        <a:solidFill>
                          <a:schemeClr val="bg1"/>
                        </a:solidFill>
                        <a:latin typeface="Times New Roman"/>
                        <a:ea typeface="Times New Roman"/>
                        <a:cs typeface="Arial"/>
                      </a:endParaRPr>
                    </a:p>
                  </a:txBody>
                  <a:tcPr marL="68580" marR="68580" marT="0" marB="0"/>
                </a:tc>
              </a:tr>
              <a:tr h="285752">
                <a:tc>
                  <a:txBody>
                    <a:bodyPr/>
                    <a:lstStyle/>
                    <a:p>
                      <a:pPr>
                        <a:spcAft>
                          <a:spcPts val="0"/>
                        </a:spcAft>
                      </a:pPr>
                      <a:r>
                        <a:rPr lang="fr-FR" sz="2000" spc="-10" dirty="0" smtClean="0"/>
                        <a:t>Cinéma </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0.5</a:t>
                      </a:r>
                      <a:endParaRPr lang="fr-FR" sz="1400" b="1" dirty="0">
                        <a:solidFill>
                          <a:schemeClr val="bg1"/>
                        </a:solidFill>
                        <a:latin typeface="Times New Roman"/>
                        <a:ea typeface="Times New Roman"/>
                        <a:cs typeface="Arial"/>
                      </a:endParaRPr>
                    </a:p>
                  </a:txBody>
                  <a:tcPr marL="68580" marR="68580" marT="0" marB="0"/>
                </a:tc>
              </a:tr>
              <a:tr h="285752">
                <a:tc>
                  <a:txBody>
                    <a:bodyPr/>
                    <a:lstStyle/>
                    <a:p>
                      <a:pPr>
                        <a:spcBef>
                          <a:spcPts val="145"/>
                        </a:spcBef>
                        <a:spcAft>
                          <a:spcPts val="0"/>
                        </a:spcAft>
                      </a:pPr>
                      <a:r>
                        <a:rPr lang="fr-FR" sz="2000" spc="-5" dirty="0" smtClean="0"/>
                        <a:t>Hôtel ( 300 lits)</a:t>
                      </a:r>
                      <a:endParaRPr lang="fr-FR" sz="2000" b="1" spc="-5"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0.7</a:t>
                      </a:r>
                      <a:endParaRPr lang="fr-FR" sz="1400" b="1" dirty="0">
                        <a:solidFill>
                          <a:schemeClr val="bg1"/>
                        </a:solidFill>
                        <a:latin typeface="Times New Roman"/>
                        <a:ea typeface="Times New Roman"/>
                        <a:cs typeface="Arial"/>
                      </a:endParaRPr>
                    </a:p>
                  </a:txBody>
                  <a:tcPr marL="68580" marR="68580" marT="0" marB="0"/>
                </a:tc>
              </a:tr>
              <a:tr h="285752">
                <a:tc>
                  <a:txBody>
                    <a:bodyPr/>
                    <a:lstStyle/>
                    <a:p>
                      <a:pPr>
                        <a:spcAft>
                          <a:spcPts val="0"/>
                        </a:spcAft>
                      </a:pPr>
                      <a:r>
                        <a:rPr lang="fr-FR" sz="2000" spc="-10" dirty="0" smtClean="0"/>
                        <a:t>Piscine couverte </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0.6</a:t>
                      </a:r>
                      <a:endParaRPr lang="fr-FR" sz="1400" b="1" dirty="0">
                        <a:solidFill>
                          <a:schemeClr val="bg1"/>
                        </a:solidFill>
                        <a:latin typeface="Times New Roman"/>
                        <a:ea typeface="Times New Roman"/>
                        <a:cs typeface="Arial"/>
                      </a:endParaRPr>
                    </a:p>
                  </a:txBody>
                  <a:tcPr marL="68580" marR="68580" marT="0" marB="0"/>
                </a:tc>
              </a:tr>
            </a:tbl>
          </a:graphicData>
        </a:graphic>
      </p:graphicFrame>
      <p:graphicFrame>
        <p:nvGraphicFramePr>
          <p:cNvPr id="5" name="Tableau 4"/>
          <p:cNvGraphicFramePr>
            <a:graphicFrameLocks noGrp="1"/>
          </p:cNvGraphicFramePr>
          <p:nvPr/>
        </p:nvGraphicFramePr>
        <p:xfrm>
          <a:off x="1571604" y="5429264"/>
          <a:ext cx="5929354" cy="304800"/>
        </p:xfrm>
        <a:graphic>
          <a:graphicData uri="http://schemas.openxmlformats.org/drawingml/2006/table">
            <a:tbl>
              <a:tblPr>
                <a:tableStyleId>{775DCB02-9BB8-47FD-8907-85C794F793BA}</a:tableStyleId>
              </a:tblPr>
              <a:tblGrid>
                <a:gridCol w="3714776"/>
                <a:gridCol w="2214578"/>
              </a:tblGrid>
              <a:tr h="0">
                <a:tc>
                  <a:txBody>
                    <a:bodyPr/>
                    <a:lstStyle/>
                    <a:p>
                      <a:pPr>
                        <a:spcAft>
                          <a:spcPts val="0"/>
                        </a:spcAft>
                      </a:pPr>
                      <a:r>
                        <a:rPr lang="fr-FR" sz="2000" spc="-10" dirty="0"/>
                        <a:t>Mosquée</a:t>
                      </a:r>
                      <a:endParaRPr lang="fr-FR" sz="20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0.7</a:t>
                      </a:r>
                      <a:endParaRPr lang="fr-FR" sz="2000" b="1" dirty="0">
                        <a:solidFill>
                          <a:schemeClr val="bg1"/>
                        </a:solidFill>
                        <a:latin typeface="Times New Roman"/>
                        <a:ea typeface="Times New Roman"/>
                        <a:cs typeface="Arial"/>
                      </a:endParaRPr>
                    </a:p>
                  </a:txBody>
                  <a:tcPr marL="68580" marR="68580" marT="0" marB="0"/>
                </a:tc>
              </a:tr>
            </a:tbl>
          </a:graphicData>
        </a:graphic>
      </p:graphicFrame>
      <p:sp>
        <p:nvSpPr>
          <p:cNvPr id="6" name="Rectangle 5"/>
          <p:cNvSpPr/>
          <p:nvPr/>
        </p:nvSpPr>
        <p:spPr>
          <a:xfrm>
            <a:off x="1857356" y="214290"/>
            <a:ext cx="471490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Coefficient d’emprise au sol</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l="24706" t="1055" r="26471" b="2495"/>
          <a:stretch>
            <a:fillRect/>
          </a:stretch>
        </p:blipFill>
        <p:spPr bwMode="auto">
          <a:xfrm>
            <a:off x="571472" y="928670"/>
            <a:ext cx="8001056" cy="5357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2928926" y="0"/>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Les niveaux</a:t>
            </a:r>
            <a:endParaRPr lang="fr-FR" sz="2400" b="1" u="sng" dirty="0">
              <a:solidFill>
                <a:srgbClr val="FF0000"/>
              </a:solidFill>
              <a:latin typeface="Times New Roman"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1428728" y="1071546"/>
          <a:ext cx="5924433" cy="3109930"/>
        </p:xfrm>
        <a:graphic>
          <a:graphicData uri="http://schemas.openxmlformats.org/drawingml/2006/table">
            <a:tbl>
              <a:tblPr>
                <a:tableStyleId>{775DCB02-9BB8-47FD-8907-85C794F793BA}</a:tableStyleId>
              </a:tblPr>
              <a:tblGrid>
                <a:gridCol w="3709854"/>
                <a:gridCol w="2214579"/>
              </a:tblGrid>
              <a:tr h="292246">
                <a:tc>
                  <a:txBody>
                    <a:bodyPr/>
                    <a:lstStyle/>
                    <a:p>
                      <a:pPr>
                        <a:spcBef>
                          <a:spcPts val="145"/>
                        </a:spcBef>
                        <a:spcAft>
                          <a:spcPts val="0"/>
                        </a:spcAft>
                      </a:pPr>
                      <a:r>
                        <a:rPr lang="fr-FR" sz="2000" spc="-10" dirty="0"/>
                        <a:t>Equipement</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1400" dirty="0" smtClean="0"/>
                        <a:t>COS</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lycée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2</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CEM</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2</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primaire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0.6</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polyclinique</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1.8</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maternité</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1.8</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Bef>
                          <a:spcPts val="145"/>
                        </a:spcBef>
                        <a:spcAft>
                          <a:spcPts val="0"/>
                        </a:spcAft>
                      </a:pPr>
                      <a:r>
                        <a:rPr lang="fr-FR" sz="2000" spc="-10"/>
                        <a:t>antenne APC</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1.8</a:t>
                      </a:r>
                      <a:endParaRPr lang="fr-FR" sz="1400" b="1" dirty="0">
                        <a:solidFill>
                          <a:schemeClr val="bg1"/>
                        </a:solidFill>
                        <a:latin typeface="Times New Roman"/>
                        <a:ea typeface="Times New Roman"/>
                        <a:cs typeface="Arial"/>
                      </a:endParaRPr>
                    </a:p>
                  </a:txBody>
                  <a:tcPr marL="68580" marR="68580" marT="0" marB="0"/>
                </a:tc>
              </a:tr>
              <a:tr h="366730">
                <a:tc>
                  <a:txBody>
                    <a:bodyPr/>
                    <a:lstStyle/>
                    <a:p>
                      <a:pPr>
                        <a:spcBef>
                          <a:spcPts val="145"/>
                        </a:spcBef>
                        <a:spcAft>
                          <a:spcPts val="0"/>
                        </a:spcAft>
                      </a:pPr>
                      <a:r>
                        <a:rPr lang="fr-FR" sz="2000" spc="-10" dirty="0"/>
                        <a:t>Agence Algérie poste </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1.5</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Aft>
                          <a:spcPts val="0"/>
                        </a:spcAft>
                      </a:pPr>
                      <a:r>
                        <a:rPr lang="fr-FR" sz="2000" spc="-5" dirty="0"/>
                        <a:t>Algérie TELECOM</a:t>
                      </a:r>
                      <a:endParaRPr lang="fr-FR" sz="1400" b="1" dirty="0">
                        <a:solidFill>
                          <a:schemeClr val="bg1"/>
                        </a:solidFill>
                        <a:latin typeface="Times New Roman"/>
                        <a:ea typeface="Times New Roman"/>
                        <a:cs typeface="Arial"/>
                      </a:endParaRPr>
                    </a:p>
                  </a:txBody>
                  <a:tcPr marL="68580" marR="68580" marT="0" marB="0"/>
                </a:tc>
                <a:tc>
                  <a:txBody>
                    <a:bodyPr/>
                    <a:lstStyle/>
                    <a:p>
                      <a:pPr>
                        <a:spcAft>
                          <a:spcPts val="0"/>
                        </a:spcAft>
                      </a:pPr>
                      <a:r>
                        <a:rPr lang="fr-FR" sz="2000" spc="-5" dirty="0" smtClean="0"/>
                        <a:t>1.2</a:t>
                      </a:r>
                      <a:endParaRPr lang="fr-FR" sz="1400" b="1" dirty="0">
                        <a:solidFill>
                          <a:schemeClr val="bg1"/>
                        </a:solidFill>
                        <a:latin typeface="Times New Roman"/>
                        <a:ea typeface="Times New Roman"/>
                        <a:cs typeface="Arial"/>
                      </a:endParaRPr>
                    </a:p>
                  </a:txBody>
                  <a:tcPr marL="68580" marR="68580" marT="0" marB="0"/>
                </a:tc>
              </a:tr>
              <a:tr h="292246">
                <a:tc>
                  <a:txBody>
                    <a:bodyPr/>
                    <a:lstStyle/>
                    <a:p>
                      <a:pPr>
                        <a:spcAft>
                          <a:spcPts val="0"/>
                        </a:spcAft>
                      </a:pPr>
                      <a:r>
                        <a:rPr lang="fr-FR" sz="2000" spc="-5"/>
                        <a:t>complexe sportif</a:t>
                      </a:r>
                      <a:endParaRPr lang="fr-FR" sz="1400" b="1">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endParaRPr lang="fr-FR" sz="1400" b="1" dirty="0">
                        <a:solidFill>
                          <a:schemeClr val="bg1"/>
                        </a:solidFill>
                        <a:latin typeface="Times New Roman"/>
                        <a:ea typeface="Times New Roman"/>
                        <a:cs typeface="Arial"/>
                      </a:endParaRPr>
                    </a:p>
                  </a:txBody>
                  <a:tcPr marL="68580" marR="68580" marT="0" marB="0"/>
                </a:tc>
              </a:tr>
            </a:tbl>
          </a:graphicData>
        </a:graphic>
      </p:graphicFrame>
      <p:graphicFrame>
        <p:nvGraphicFramePr>
          <p:cNvPr id="3" name="Tableau 2"/>
          <p:cNvGraphicFramePr>
            <a:graphicFrameLocks noGrp="1"/>
          </p:cNvGraphicFramePr>
          <p:nvPr/>
        </p:nvGraphicFramePr>
        <p:xfrm>
          <a:off x="1428728" y="4214818"/>
          <a:ext cx="5929353" cy="1219200"/>
        </p:xfrm>
        <a:graphic>
          <a:graphicData uri="http://schemas.openxmlformats.org/drawingml/2006/table">
            <a:tbl>
              <a:tblPr>
                <a:tableStyleId>{775DCB02-9BB8-47FD-8907-85C794F793BA}</a:tableStyleId>
              </a:tblPr>
              <a:tblGrid>
                <a:gridCol w="3714776"/>
                <a:gridCol w="2214577"/>
              </a:tblGrid>
              <a:tr h="285752">
                <a:tc>
                  <a:txBody>
                    <a:bodyPr/>
                    <a:lstStyle/>
                    <a:p>
                      <a:pPr>
                        <a:spcAft>
                          <a:spcPts val="0"/>
                        </a:spcAft>
                      </a:pPr>
                      <a:r>
                        <a:rPr lang="fr-FR" sz="2000" dirty="0" smtClean="0"/>
                        <a:t>Sureté</a:t>
                      </a:r>
                      <a:r>
                        <a:rPr lang="fr-FR" sz="2000" baseline="0" dirty="0" smtClean="0"/>
                        <a:t> urbaine </a:t>
                      </a:r>
                      <a:endParaRPr lang="fr-FR" sz="20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dirty="0" smtClean="0"/>
                        <a:t>1.8</a:t>
                      </a:r>
                      <a:endParaRPr lang="fr-FR" sz="1400" b="1" dirty="0">
                        <a:solidFill>
                          <a:schemeClr val="bg1"/>
                        </a:solidFill>
                        <a:latin typeface="Times New Roman"/>
                        <a:ea typeface="Times New Roman"/>
                        <a:cs typeface="Arial"/>
                      </a:endParaRPr>
                    </a:p>
                  </a:txBody>
                  <a:tcPr marL="68580" marR="68580" marT="0" marB="0"/>
                </a:tc>
              </a:tr>
              <a:tr h="285752">
                <a:tc>
                  <a:txBody>
                    <a:bodyPr/>
                    <a:lstStyle/>
                    <a:p>
                      <a:pPr>
                        <a:spcAft>
                          <a:spcPts val="0"/>
                        </a:spcAft>
                      </a:pPr>
                      <a:r>
                        <a:rPr lang="fr-FR" sz="2000" spc="-10" dirty="0" smtClean="0"/>
                        <a:t>Cinéma </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1800" dirty="0" smtClean="0"/>
                        <a:t>0.5</a:t>
                      </a:r>
                      <a:endParaRPr lang="fr-FR" sz="1400" b="1" dirty="0">
                        <a:solidFill>
                          <a:schemeClr val="bg1"/>
                        </a:solidFill>
                        <a:latin typeface="Times New Roman"/>
                        <a:ea typeface="Times New Roman"/>
                        <a:cs typeface="Arial"/>
                      </a:endParaRPr>
                    </a:p>
                  </a:txBody>
                  <a:tcPr marL="68580" marR="68580" marT="0" marB="0"/>
                </a:tc>
              </a:tr>
              <a:tr h="285752">
                <a:tc>
                  <a:txBody>
                    <a:bodyPr/>
                    <a:lstStyle/>
                    <a:p>
                      <a:pPr>
                        <a:spcBef>
                          <a:spcPts val="145"/>
                        </a:spcBef>
                        <a:spcAft>
                          <a:spcPts val="0"/>
                        </a:spcAft>
                      </a:pPr>
                      <a:r>
                        <a:rPr lang="fr-FR" sz="2000" spc="-5" dirty="0" smtClean="0"/>
                        <a:t>Hôtel ( 300 lits)</a:t>
                      </a:r>
                      <a:endParaRPr lang="fr-FR" sz="2000" b="1" spc="-5"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1800" dirty="0" smtClean="0"/>
                        <a:t>2.1</a:t>
                      </a:r>
                      <a:endParaRPr lang="fr-FR" sz="1800" b="1" dirty="0">
                        <a:solidFill>
                          <a:schemeClr val="bg1"/>
                        </a:solidFill>
                        <a:latin typeface="Times New Roman"/>
                        <a:ea typeface="Times New Roman"/>
                        <a:cs typeface="Arial"/>
                      </a:endParaRPr>
                    </a:p>
                  </a:txBody>
                  <a:tcPr marL="68580" marR="68580" marT="0" marB="0"/>
                </a:tc>
              </a:tr>
              <a:tr h="285752">
                <a:tc>
                  <a:txBody>
                    <a:bodyPr/>
                    <a:lstStyle/>
                    <a:p>
                      <a:pPr>
                        <a:spcAft>
                          <a:spcPts val="0"/>
                        </a:spcAft>
                      </a:pPr>
                      <a:r>
                        <a:rPr lang="fr-FR" sz="2000" spc="-10" dirty="0" smtClean="0"/>
                        <a:t>Piscine couverte </a:t>
                      </a:r>
                      <a:endParaRPr lang="fr-FR" sz="14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dirty="0" smtClean="0"/>
                        <a:t>0.6</a:t>
                      </a:r>
                      <a:endParaRPr lang="fr-FR" sz="1400" b="1" dirty="0">
                        <a:solidFill>
                          <a:schemeClr val="bg1"/>
                        </a:solidFill>
                        <a:latin typeface="Times New Roman"/>
                        <a:ea typeface="Times New Roman"/>
                        <a:cs typeface="Arial"/>
                      </a:endParaRPr>
                    </a:p>
                  </a:txBody>
                  <a:tcPr marL="68580" marR="68580" marT="0" marB="0"/>
                </a:tc>
              </a:tr>
            </a:tbl>
          </a:graphicData>
        </a:graphic>
      </p:graphicFrame>
      <p:graphicFrame>
        <p:nvGraphicFramePr>
          <p:cNvPr id="4" name="Tableau 3"/>
          <p:cNvGraphicFramePr>
            <a:graphicFrameLocks noGrp="1"/>
          </p:cNvGraphicFramePr>
          <p:nvPr/>
        </p:nvGraphicFramePr>
        <p:xfrm>
          <a:off x="1428728" y="5429264"/>
          <a:ext cx="5929354" cy="304800"/>
        </p:xfrm>
        <a:graphic>
          <a:graphicData uri="http://schemas.openxmlformats.org/drawingml/2006/table">
            <a:tbl>
              <a:tblPr>
                <a:tableStyleId>{775DCB02-9BB8-47FD-8907-85C794F793BA}</a:tableStyleId>
              </a:tblPr>
              <a:tblGrid>
                <a:gridCol w="3714776"/>
                <a:gridCol w="2214578"/>
              </a:tblGrid>
              <a:tr h="0">
                <a:tc>
                  <a:txBody>
                    <a:bodyPr/>
                    <a:lstStyle/>
                    <a:p>
                      <a:pPr>
                        <a:spcAft>
                          <a:spcPts val="0"/>
                        </a:spcAft>
                      </a:pPr>
                      <a:r>
                        <a:rPr lang="fr-FR" sz="2000" spc="-10" dirty="0"/>
                        <a:t>Mosquée</a:t>
                      </a:r>
                      <a:endParaRPr lang="fr-FR" sz="2000" b="1" dirty="0">
                        <a:solidFill>
                          <a:schemeClr val="bg1"/>
                        </a:solidFill>
                        <a:latin typeface="Times New Roman"/>
                        <a:ea typeface="Times New Roman"/>
                        <a:cs typeface="Arial"/>
                      </a:endParaRPr>
                    </a:p>
                  </a:txBody>
                  <a:tcPr marL="68580" marR="68580" marT="0" marB="0"/>
                </a:tc>
                <a:tc>
                  <a:txBody>
                    <a:bodyPr/>
                    <a:lstStyle/>
                    <a:p>
                      <a:pPr>
                        <a:spcBef>
                          <a:spcPts val="145"/>
                        </a:spcBef>
                        <a:spcAft>
                          <a:spcPts val="0"/>
                        </a:spcAft>
                      </a:pPr>
                      <a:r>
                        <a:rPr lang="fr-FR" sz="2000" spc="-5" dirty="0" smtClean="0"/>
                        <a:t>1.4</a:t>
                      </a:r>
                      <a:endParaRPr lang="fr-FR" sz="2000" b="1" dirty="0">
                        <a:solidFill>
                          <a:schemeClr val="bg1"/>
                        </a:solidFill>
                        <a:latin typeface="Times New Roman"/>
                        <a:ea typeface="Times New Roman"/>
                        <a:cs typeface="Arial"/>
                      </a:endParaRPr>
                    </a:p>
                  </a:txBody>
                  <a:tcPr marL="68580" marR="68580" marT="0" marB="0"/>
                </a:tc>
              </a:tr>
            </a:tbl>
          </a:graphicData>
        </a:graphic>
      </p:graphicFrame>
      <p:sp>
        <p:nvSpPr>
          <p:cNvPr id="5" name="Rectangle 4"/>
          <p:cNvSpPr/>
          <p:nvPr/>
        </p:nvSpPr>
        <p:spPr>
          <a:xfrm>
            <a:off x="2000232" y="214290"/>
            <a:ext cx="500066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fr-FR" sz="2400" b="1" u="sng" dirty="0" smtClean="0">
                <a:solidFill>
                  <a:srgbClr val="FF0000"/>
                </a:solidFill>
              </a:rPr>
              <a:t>Coefficient d’occupation des sols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714488"/>
            <a:ext cx="8715404" cy="193899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fr-FR" sz="2000" b="1" dirty="0" smtClean="0">
                <a:solidFill>
                  <a:schemeClr val="bg1"/>
                </a:solidFill>
                <a:latin typeface="Times New Roman" pitchFamily="18" charset="0"/>
                <a:cs typeface="Times New Roman" pitchFamily="18" charset="0"/>
              </a:rPr>
              <a:t/>
            </a:r>
            <a:br>
              <a:rPr lang="fr-FR" sz="2000" b="1" dirty="0" smtClean="0">
                <a:solidFill>
                  <a:schemeClr val="bg1"/>
                </a:solidFill>
                <a:latin typeface="Times New Roman" pitchFamily="18" charset="0"/>
                <a:cs typeface="Times New Roman" pitchFamily="18" charset="0"/>
              </a:rPr>
            </a:br>
            <a:r>
              <a:rPr lang="fr-FR" sz="2000" b="1" dirty="0" smtClean="0">
                <a:solidFill>
                  <a:schemeClr val="bg1"/>
                </a:solidFill>
                <a:latin typeface="Times New Roman" pitchFamily="18" charset="0"/>
                <a:cs typeface="Times New Roman" pitchFamily="18" charset="0"/>
              </a:rPr>
              <a:t>La finalité de l’étude qu’on a fait et notre intervention sur le POS B2 AIN SMARA est d' injecter un programme d’équipements pour permettre de résorber tous les besoins des nouveaux habitants et leur assurer une bonne commodité de vie. </a:t>
            </a:r>
            <a:br>
              <a:rPr lang="fr-FR" sz="2000" b="1" dirty="0" smtClean="0">
                <a:solidFill>
                  <a:schemeClr val="bg1"/>
                </a:solidFill>
                <a:latin typeface="Times New Roman" pitchFamily="18" charset="0"/>
                <a:cs typeface="Times New Roman" pitchFamily="18" charset="0"/>
              </a:rPr>
            </a:br>
            <a:endParaRPr lang="fr-FR" sz="2000" b="1" dirty="0"/>
          </a:p>
        </p:txBody>
      </p:sp>
      <p:sp>
        <p:nvSpPr>
          <p:cNvPr id="3" name="Rectangle 2"/>
          <p:cNvSpPr/>
          <p:nvPr/>
        </p:nvSpPr>
        <p:spPr>
          <a:xfrm>
            <a:off x="3071802" y="500042"/>
            <a:ext cx="1800493"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r>
              <a:rPr lang="fr-FR" sz="2800" b="1" u="sng" dirty="0" smtClean="0">
                <a:solidFill>
                  <a:srgbClr val="FF0000"/>
                </a:solidFill>
                <a:latin typeface="Times New Roman" pitchFamily="18" charset="0"/>
                <a:cs typeface="Times New Roman" pitchFamily="18" charset="0"/>
              </a:rPr>
              <a:t>conclusion</a:t>
            </a:r>
            <a:endParaRPr lang="fr-FR" sz="2800"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l="25604" t="3214" r="26187" b="6093"/>
          <a:stretch>
            <a:fillRect/>
          </a:stretch>
        </p:blipFill>
        <p:spPr bwMode="auto">
          <a:xfrm>
            <a:off x="4000496" y="214290"/>
            <a:ext cx="4857784" cy="62151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285720" y="1714488"/>
            <a:ext cx="3429024" cy="407196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2400" dirty="0" smtClean="0">
                <a:solidFill>
                  <a:schemeClr val="bg1"/>
                </a:solidFill>
              </a:rPr>
              <a:t> </a:t>
            </a:r>
            <a:r>
              <a:rPr lang="fr-FR" sz="2400" dirty="0" smtClean="0">
                <a:solidFill>
                  <a:schemeClr val="bg1"/>
                </a:solidFill>
                <a:latin typeface="Times New Roman" pitchFamily="18" charset="0"/>
                <a:cs typeface="Times New Roman" pitchFamily="18" charset="0"/>
              </a:rPr>
              <a:t>La topographie du POS se caractérise par un relief à faible pente et prêt à l'urbanisation</a:t>
            </a:r>
          </a:p>
          <a:p>
            <a:r>
              <a:rPr lang="fr-FR" sz="2400" dirty="0" smtClean="0">
                <a:solidFill>
                  <a:schemeClr val="bg1"/>
                </a:solidFill>
                <a:latin typeface="Times New Roman" pitchFamily="18" charset="0"/>
                <a:cs typeface="Times New Roman" pitchFamily="18" charset="0"/>
              </a:rPr>
              <a:t>L’altitude varie entre 620 et 640m</a:t>
            </a:r>
            <a:endParaRPr lang="fr-FR" sz="2400" dirty="0">
              <a:solidFill>
                <a:schemeClr val="bg1"/>
              </a:solidFill>
              <a:latin typeface="Times New Roman" pitchFamily="18" charset="0"/>
              <a:cs typeface="Times New Roman" pitchFamily="18" charset="0"/>
            </a:endParaRPr>
          </a:p>
        </p:txBody>
      </p:sp>
      <p:sp>
        <p:nvSpPr>
          <p:cNvPr id="4" name="Rectangle 3"/>
          <p:cNvSpPr/>
          <p:nvPr/>
        </p:nvSpPr>
        <p:spPr>
          <a:xfrm>
            <a:off x="642910" y="214290"/>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u="sng" dirty="0" smtClean="0">
                <a:solidFill>
                  <a:srgbClr val="FF0000"/>
                </a:solidFill>
              </a:rPr>
              <a:t>topographie</a:t>
            </a:r>
            <a:endParaRPr lang="fr-FR" sz="2400" u="sng"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oufa\Desktop\ESQUISSE GEOTHECHNIQUE FIN-Model.jpg"/>
          <p:cNvPicPr>
            <a:picLocks noChangeAspect="1" noChangeArrowheads="1"/>
          </p:cNvPicPr>
          <p:nvPr/>
        </p:nvPicPr>
        <p:blipFill>
          <a:blip r:embed="rId2"/>
          <a:srcRect l="14286" r="9184"/>
          <a:stretch>
            <a:fillRect/>
          </a:stretch>
        </p:blipFill>
        <p:spPr bwMode="auto">
          <a:xfrm rot="16200000">
            <a:off x="3393273" y="1107265"/>
            <a:ext cx="6215106" cy="45720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285720" y="2071678"/>
            <a:ext cx="3857620" cy="23083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lvl="0" fontAlgn="base">
              <a:spcBef>
                <a:spcPct val="0"/>
              </a:spcBef>
              <a:spcAft>
                <a:spcPct val="0"/>
              </a:spcAft>
              <a:tabLst>
                <a:tab pos="603250" algn="l"/>
              </a:tabLst>
            </a:pPr>
            <a:r>
              <a:rPr lang="fr-FR" sz="2400" dirty="0" smtClean="0">
                <a:solidFill>
                  <a:schemeClr val="bg1"/>
                </a:solidFill>
                <a:latin typeface="Times New Roman" pitchFamily="18" charset="0"/>
                <a:ea typeface="Times New Roman" pitchFamily="18" charset="0"/>
                <a:cs typeface="Times New Roman" pitchFamily="18" charset="0"/>
              </a:rPr>
              <a:t>Site d'étude présente un relief peu accidenté dont le sens de la pente est  de l'ouest a l’est variant de 2 % a 6 %, et ne présente aucun risque de glissement de  terrain.</a:t>
            </a:r>
            <a:endParaRPr lang="fr-FR" sz="2400" dirty="0" smtClean="0">
              <a:solidFill>
                <a:schemeClr val="bg1"/>
              </a:solidFill>
              <a:latin typeface="Times New Roman" pitchFamily="18" charset="0"/>
              <a:cs typeface="Times New Roman" pitchFamily="18" charset="0"/>
            </a:endParaRPr>
          </a:p>
        </p:txBody>
      </p:sp>
      <p:sp>
        <p:nvSpPr>
          <p:cNvPr id="4" name="Rectangle 3"/>
          <p:cNvSpPr/>
          <p:nvPr/>
        </p:nvSpPr>
        <p:spPr>
          <a:xfrm>
            <a:off x="642910" y="214290"/>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pente</a:t>
            </a:r>
            <a:endParaRPr lang="fr-FR" sz="2400" b="1" u="sng"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l="26701" r="35324"/>
          <a:stretch>
            <a:fillRect/>
          </a:stretch>
        </p:blipFill>
        <p:spPr bwMode="auto">
          <a:xfrm>
            <a:off x="4429124" y="357166"/>
            <a:ext cx="4357718" cy="60007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142844" y="857232"/>
            <a:ext cx="4214842" cy="489364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r>
              <a:rPr lang="fr-FR" sz="2400" dirty="0" smtClean="0">
                <a:solidFill>
                  <a:schemeClr val="bg1"/>
                </a:solidFill>
                <a:latin typeface="Times New Roman" pitchFamily="18" charset="0"/>
                <a:cs typeface="Times New Roman" pitchFamily="18" charset="0"/>
              </a:rPr>
              <a:t>Les terrains du maestrichtien-</a:t>
            </a:r>
            <a:r>
              <a:rPr lang="fr-FR" sz="2400" dirty="0" err="1" smtClean="0">
                <a:solidFill>
                  <a:schemeClr val="bg1"/>
                </a:solidFill>
                <a:latin typeface="Times New Roman" pitchFamily="18" charset="0"/>
                <a:cs typeface="Times New Roman" pitchFamily="18" charset="0"/>
              </a:rPr>
              <a:t>montien</a:t>
            </a:r>
            <a:r>
              <a:rPr lang="fr-FR" sz="2400" dirty="0" smtClean="0">
                <a:solidFill>
                  <a:schemeClr val="bg1"/>
                </a:solidFill>
                <a:latin typeface="Times New Roman" pitchFamily="18" charset="0"/>
                <a:cs typeface="Times New Roman" pitchFamily="18" charset="0"/>
              </a:rPr>
              <a:t> qui dominent le périmètre d’étude sont représentés essentiellement par des marnes plus ou moins argileuses gris noirs apparemment épaisses. la carte géologique au 1/50 000 de oued el ATHMANIA montre que le substratum sur lequel reposent les marnes argileuses est formé de calcaire et </a:t>
            </a:r>
            <a:r>
              <a:rPr lang="fr-FR" sz="2400" dirty="0" err="1" smtClean="0">
                <a:solidFill>
                  <a:schemeClr val="bg1"/>
                </a:solidFill>
                <a:latin typeface="Times New Roman" pitchFamily="18" charset="0"/>
                <a:cs typeface="Times New Roman" pitchFamily="18" charset="0"/>
              </a:rPr>
              <a:t>marno</a:t>
            </a:r>
            <a:r>
              <a:rPr lang="fr-FR" sz="2400" dirty="0" smtClean="0">
                <a:solidFill>
                  <a:schemeClr val="bg1"/>
                </a:solidFill>
                <a:latin typeface="Times New Roman" pitchFamily="18" charset="0"/>
                <a:cs typeface="Times New Roman" pitchFamily="18" charset="0"/>
              </a:rPr>
              <a:t>-calcaire du maestrichtien moyen et inférieur</a:t>
            </a:r>
            <a:endParaRPr lang="fr-FR" sz="2400" dirty="0">
              <a:solidFill>
                <a:schemeClr val="bg1"/>
              </a:solidFill>
              <a:latin typeface="Times New Roman" pitchFamily="18" charset="0"/>
              <a:cs typeface="Times New Roman" pitchFamily="18" charset="0"/>
            </a:endParaRPr>
          </a:p>
        </p:txBody>
      </p:sp>
      <p:sp>
        <p:nvSpPr>
          <p:cNvPr id="5" name="Rectangle 4"/>
          <p:cNvSpPr/>
          <p:nvPr/>
        </p:nvSpPr>
        <p:spPr>
          <a:xfrm>
            <a:off x="642910" y="214290"/>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géologie</a:t>
            </a:r>
            <a:endParaRPr lang="fr-FR" sz="2400" b="1" u="sng" dirty="0">
              <a:solidFill>
                <a:srgbClr val="FF0000"/>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l="12340" r="11538" b="617"/>
          <a:stretch>
            <a:fillRect/>
          </a:stretch>
        </p:blipFill>
        <p:spPr bwMode="auto">
          <a:xfrm>
            <a:off x="4143372" y="285728"/>
            <a:ext cx="4643470" cy="62865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214282" y="2000240"/>
            <a:ext cx="3714744" cy="304698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r>
              <a:rPr lang="fr-FR" sz="2400" dirty="0" smtClean="0">
                <a:solidFill>
                  <a:schemeClr val="bg1"/>
                </a:solidFill>
                <a:latin typeface="Times New Roman" pitchFamily="18" charset="0"/>
                <a:cs typeface="Times New Roman" pitchFamily="18" charset="0"/>
              </a:rPr>
              <a:t>en conclusion le terrain de l'étude présente un sol homogène,    résistant    en    profondeur    et    des    bonne qualités géotechniques. la contrainte admissible est déterminée a 2 bars.</a:t>
            </a:r>
            <a:endParaRPr lang="fr-FR" sz="2400" dirty="0">
              <a:solidFill>
                <a:schemeClr val="bg1"/>
              </a:solidFill>
              <a:latin typeface="Times New Roman" pitchFamily="18" charset="0"/>
              <a:cs typeface="Times New Roman" pitchFamily="18" charset="0"/>
            </a:endParaRPr>
          </a:p>
        </p:txBody>
      </p:sp>
      <p:sp>
        <p:nvSpPr>
          <p:cNvPr id="5" name="Rectangle 4"/>
          <p:cNvSpPr/>
          <p:nvPr/>
        </p:nvSpPr>
        <p:spPr>
          <a:xfrm>
            <a:off x="642910" y="214290"/>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u="sng" dirty="0" smtClean="0">
                <a:solidFill>
                  <a:srgbClr val="FF0000"/>
                </a:solidFill>
                <a:latin typeface="Times New Roman" pitchFamily="18" charset="0"/>
                <a:cs typeface="Times New Roman" pitchFamily="18" charset="0"/>
              </a:rPr>
              <a:t>géotechnique</a:t>
            </a:r>
            <a:endParaRPr lang="fr-FR" sz="2400" b="1" u="sng" dirty="0">
              <a:solidFill>
                <a:srgbClr val="FF0000"/>
              </a:solidFill>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1483</TotalTime>
  <Words>2545</Words>
  <Application>Microsoft Office PowerPoint</Application>
  <PresentationFormat>Affichage à l'écran (4:3)</PresentationFormat>
  <Paragraphs>519</Paragraphs>
  <Slides>58</Slides>
  <Notes>0</Notes>
  <HiddenSlides>0</HiddenSlides>
  <MMClips>0</MMClips>
  <ScaleCrop>false</ScaleCrop>
  <HeadingPairs>
    <vt:vector size="4" baseType="variant">
      <vt:variant>
        <vt:lpstr>Thème</vt:lpstr>
      </vt:variant>
      <vt:variant>
        <vt:i4>1</vt:i4>
      </vt:variant>
      <vt:variant>
        <vt:lpstr>Titres des diapositives</vt:lpstr>
      </vt:variant>
      <vt:variant>
        <vt:i4>58</vt:i4>
      </vt:variant>
    </vt:vector>
  </HeadingPairs>
  <TitlesOfParts>
    <vt:vector size="59" baseType="lpstr">
      <vt:lpstr>Apex</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lpstr>Diapositive 44</vt:lpstr>
      <vt:lpstr>Diapositive 45</vt:lpstr>
      <vt:lpstr>Diapositive 46</vt:lpstr>
      <vt:lpstr>Diapositive 47</vt:lpstr>
      <vt:lpstr>Diapositive 48</vt:lpstr>
      <vt:lpstr>Diapositive 49</vt:lpstr>
      <vt:lpstr>Diapositive 50</vt:lpstr>
      <vt:lpstr>Diapositive 51</vt:lpstr>
      <vt:lpstr>Diapositive 52</vt:lpstr>
      <vt:lpstr>Diapositive 53</vt:lpstr>
      <vt:lpstr>Diapositive 54</vt:lpstr>
      <vt:lpstr>Diapositive 55</vt:lpstr>
      <vt:lpstr>Diapositive 56</vt:lpstr>
      <vt:lpstr>Diapositive 57</vt:lpstr>
      <vt:lpstr>Diapositive 58</vt:lpstr>
    </vt:vector>
  </TitlesOfParts>
  <Company>i n f o f i x</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i n f o f i x</dc:creator>
  <cp:lastModifiedBy>khirou</cp:lastModifiedBy>
  <cp:revision>108</cp:revision>
  <dcterms:created xsi:type="dcterms:W3CDTF">2012-04-14T19:35:05Z</dcterms:created>
  <dcterms:modified xsi:type="dcterms:W3CDTF">2012-05-31T07:54:38Z</dcterms:modified>
</cp:coreProperties>
</file>