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71" r:id="rId3"/>
    <p:sldId id="269" r:id="rId4"/>
    <p:sldId id="272" r:id="rId5"/>
    <p:sldId id="273" r:id="rId6"/>
    <p:sldId id="275" r:id="rId7"/>
    <p:sldId id="276" r:id="rId8"/>
    <p:sldId id="277" r:id="rId9"/>
    <p:sldId id="274" r:id="rId10"/>
    <p:sldId id="278" r:id="rId11"/>
    <p:sldId id="279" r:id="rId12"/>
    <p:sldId id="280" r:id="rId13"/>
    <p:sldId id="281" r:id="rId14"/>
    <p:sldId id="282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26" y="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3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5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6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7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32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4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5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6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7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8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9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0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1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2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3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4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5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6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7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68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33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2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3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34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3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4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5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6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7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8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9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0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51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35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2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518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8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2134B43-3811-45BA-B01C-115F06CEA5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82650-D22B-4749-95E0-FB685CDFE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65FE1-8C13-43F4-9EBF-07A586273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33AEA-5224-4D21-90B5-5E408DD58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DCB6B-469A-468B-BC37-D24113AD1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377152-CA53-42A4-9C21-FB9B28BE4A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79CBC-D509-494F-BB61-B0E5A2433E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A87EA-3D6C-4C91-AF0B-A759F5BFA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6CD1D-9457-44F7-8BC1-3DA777BF2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45030-5151-4E21-B5EE-CD03C07F0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58A1F-6C7D-46BE-AD37-E162CDFE5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22F11-6DC8-4DD4-8ACF-53E432E8FB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409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6153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410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1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2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grpSp>
            <p:nvGrpSpPr>
              <p:cNvPr id="6179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412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3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4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6180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414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grpSp>
            <p:nvGrpSpPr>
              <p:cNvPr id="6181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14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4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4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5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5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5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5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  <p:sp>
              <p:nvSpPr>
                <p:cNvPr id="415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/>
                </a:p>
              </p:txBody>
            </p:sp>
          </p:grpSp>
          <p:sp>
            <p:nvSpPr>
              <p:cNvPr id="415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5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5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5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5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6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6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16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733CD46-9D05-4469-9938-1344DC388A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spect="1" noChangeArrowheads="1"/>
          </p:cNvSpPr>
          <p:nvPr>
            <p:ph type="ctrTitle"/>
          </p:nvPr>
        </p:nvSpPr>
        <p:spPr>
          <a:xfrm>
            <a:off x="1141413" y="625475"/>
            <a:ext cx="7697787" cy="1736725"/>
          </a:xfrm>
        </p:spPr>
        <p:txBody>
          <a:bodyPr/>
          <a:lstStyle/>
          <a:p>
            <a:pPr algn="r" eaLnBrk="1" hangingPunct="1">
              <a:defRPr/>
            </a:pPr>
            <a:r>
              <a:rPr lang="en-GB" b="1" dirty="0" err="1" smtClean="0">
                <a:solidFill>
                  <a:srgbClr val="FFFFFF"/>
                </a:solidFill>
              </a:rPr>
              <a:t>Pengontrolan</a:t>
            </a:r>
            <a:r>
              <a:rPr lang="en-GB" b="1" dirty="0" smtClean="0">
                <a:solidFill>
                  <a:srgbClr val="FFFFFF"/>
                </a:solidFill>
              </a:rPr>
              <a:t> </a:t>
            </a:r>
            <a:r>
              <a:rPr lang="en-GB" b="1" dirty="0" err="1" smtClean="0">
                <a:solidFill>
                  <a:srgbClr val="FFFFFF"/>
                </a:solidFill>
              </a:rPr>
              <a:t>Alur</a:t>
            </a:r>
            <a:r>
              <a:rPr lang="en-GB" b="1" dirty="0" smtClean="0">
                <a:solidFill>
                  <a:srgbClr val="FFFFFF"/>
                </a:solidFill>
              </a:rPr>
              <a:t> Program</a:t>
            </a:r>
            <a:endParaRPr lang="en-US" b="1" dirty="0" smtClean="0">
              <a:solidFill>
                <a:srgbClr val="FFFFFF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4953000"/>
            <a:ext cx="5989638" cy="60960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2800" b="1" smtClean="0"/>
              <a:t>MAUDUDIE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51059" y="2554069"/>
            <a:ext cx="182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Looping</a:t>
            </a:r>
            <a:endParaRPr lang="en-US" sz="3600" dirty="0"/>
          </a:p>
        </p:txBody>
      </p:sp>
      <p:cxnSp>
        <p:nvCxnSpPr>
          <p:cNvPr id="6" name="Straight Connector 5"/>
          <p:cNvCxnSpPr/>
          <p:nvPr/>
        </p:nvCxnSpPr>
        <p:spPr bwMode="auto">
          <a:xfrm rot="10800000">
            <a:off x="1371600" y="2514600"/>
            <a:ext cx="6553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v-SE" b="1" smtClean="0"/>
              <a:t>Looping (Perulangan)</a:t>
            </a:r>
            <a:endParaRPr lang="en-US" b="1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371600"/>
            <a:ext cx="7010400" cy="5334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dirty="0" smtClean="0"/>
              <a:t>Statement WHILE (</a:t>
            </a:r>
            <a:r>
              <a:rPr lang="en-GB" sz="2800" b="1" dirty="0" err="1" smtClean="0"/>
              <a:t>Contoh</a:t>
            </a:r>
            <a:r>
              <a:rPr lang="en-GB" sz="2800" b="1" dirty="0" smtClean="0"/>
              <a:t> 1)</a:t>
            </a:r>
          </a:p>
          <a:p>
            <a:pPr marL="514350" indent="-457200" eaLnBrk="1" hangingPunct="1">
              <a:buNone/>
              <a:defRPr/>
            </a:pPr>
            <a:endParaRPr lang="en-GB" sz="2400" dirty="0" smtClean="0"/>
          </a:p>
          <a:p>
            <a:pPr marL="514350" indent="-457200" eaLnBrk="1" hangingPunct="1">
              <a:buNone/>
              <a:defRPr/>
            </a:pPr>
            <a:r>
              <a:rPr lang="en-GB" sz="2400" dirty="0" smtClean="0"/>
              <a:t>public static void main(String[] </a:t>
            </a:r>
            <a:r>
              <a:rPr lang="en-GB" sz="2400" dirty="0" err="1" smtClean="0"/>
              <a:t>args</a:t>
            </a:r>
            <a:r>
              <a:rPr lang="en-GB" sz="2400" dirty="0" smtClean="0"/>
              <a:t>) {</a:t>
            </a:r>
          </a:p>
          <a:p>
            <a:pPr marL="514350" indent="-457200" eaLnBrk="1" hangingPunct="1">
              <a:buNone/>
              <a:defRPr/>
            </a:pPr>
            <a:r>
              <a:rPr lang="en-GB" sz="2400" dirty="0" smtClean="0"/>
              <a:t>        </a:t>
            </a:r>
            <a:r>
              <a:rPr lang="en-GB" sz="2400" dirty="0" err="1" smtClean="0"/>
              <a:t>int</a:t>
            </a:r>
            <a:r>
              <a:rPr lang="en-GB" sz="2400" dirty="0" smtClean="0"/>
              <a:t> a;</a:t>
            </a:r>
          </a:p>
          <a:p>
            <a:pPr marL="514350" indent="-457200" eaLnBrk="1" hangingPunct="1">
              <a:buNone/>
              <a:defRPr/>
            </a:pPr>
            <a:r>
              <a:rPr lang="en-GB" sz="2400" dirty="0" smtClean="0"/>
              <a:t>        a = 3;</a:t>
            </a:r>
          </a:p>
          <a:p>
            <a:pPr marL="514350" indent="-457200" eaLnBrk="1" hangingPunct="1">
              <a:buNone/>
              <a:defRPr/>
            </a:pPr>
            <a:r>
              <a:rPr lang="en-GB" sz="2400" dirty="0" smtClean="0"/>
              <a:t>        while (a &lt; 20)</a:t>
            </a:r>
          </a:p>
          <a:p>
            <a:pPr marL="514350" indent="-457200" eaLnBrk="1" hangingPunct="1">
              <a:buNone/>
              <a:defRPr/>
            </a:pPr>
            <a:r>
              <a:rPr lang="en-GB" sz="2400" dirty="0" smtClean="0"/>
              <a:t>        {</a:t>
            </a:r>
          </a:p>
          <a:p>
            <a:pPr marL="514350" indent="-457200" eaLnBrk="1" hangingPunct="1">
              <a:buNone/>
              <a:defRPr/>
            </a:pPr>
            <a:r>
              <a:rPr lang="en-GB" sz="2400" dirty="0" smtClean="0"/>
              <a:t>            </a:t>
            </a:r>
            <a:r>
              <a:rPr lang="en-GB" sz="2400" dirty="0" err="1" smtClean="0"/>
              <a:t>Console.WriteLine</a:t>
            </a:r>
            <a:r>
              <a:rPr lang="en-GB" sz="2400" dirty="0" smtClean="0"/>
              <a:t>("</a:t>
            </a:r>
            <a:r>
              <a:rPr lang="en-GB" sz="2400" dirty="0" smtClean="0"/>
              <a:t>AKU </a:t>
            </a:r>
            <a:r>
              <a:rPr lang="en-GB" sz="2400" dirty="0" smtClean="0"/>
              <a:t>LOVE UNEJ");</a:t>
            </a:r>
            <a:endParaRPr lang="en-GB" sz="2400" dirty="0" smtClean="0"/>
          </a:p>
          <a:p>
            <a:pPr marL="514350" indent="-457200" eaLnBrk="1" hangingPunct="1">
              <a:buNone/>
              <a:defRPr/>
            </a:pPr>
            <a:r>
              <a:rPr lang="en-GB" sz="2400" dirty="0" smtClean="0"/>
              <a:t>            a++;</a:t>
            </a:r>
          </a:p>
          <a:p>
            <a:pPr marL="514350" indent="-457200" eaLnBrk="1" hangingPunct="1">
              <a:buNone/>
              <a:defRPr/>
            </a:pPr>
            <a:r>
              <a:rPr lang="en-GB" sz="2400" dirty="0" smtClean="0"/>
              <a:t>        }</a:t>
            </a:r>
          </a:p>
          <a:p>
            <a:pPr marL="514350" indent="-457200" eaLnBrk="1" hangingPunct="1">
              <a:buNone/>
              <a:defRPr/>
            </a:pPr>
            <a:r>
              <a:rPr lang="en-GB" sz="2400" dirty="0" smtClean="0"/>
              <a:t>}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211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-76200"/>
            <a:ext cx="8226425" cy="1143000"/>
          </a:xfrm>
        </p:spPr>
        <p:txBody>
          <a:bodyPr/>
          <a:lstStyle/>
          <a:p>
            <a:pPr eaLnBrk="1" hangingPunct="1">
              <a:defRPr/>
            </a:pPr>
            <a:r>
              <a:rPr lang="sv-SE" b="1" dirty="0" smtClean="0"/>
              <a:t>Looping (Perulangan)</a:t>
            </a:r>
            <a:endParaRPr lang="en-US" b="1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143000"/>
            <a:ext cx="7240587" cy="5334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dirty="0" smtClean="0"/>
              <a:t>Statement WHILE (</a:t>
            </a:r>
            <a:r>
              <a:rPr lang="en-GB" sz="2800" b="1" dirty="0" err="1" smtClean="0"/>
              <a:t>Contoh</a:t>
            </a:r>
            <a:r>
              <a:rPr lang="en-GB" sz="2800" b="1" dirty="0" smtClean="0"/>
              <a:t> 2)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 public static void main(String[] </a:t>
            </a:r>
            <a:r>
              <a:rPr lang="en-GB" sz="2400" dirty="0" err="1" smtClean="0"/>
              <a:t>args</a:t>
            </a:r>
            <a:r>
              <a:rPr lang="en-GB" sz="2400" dirty="0" smtClean="0"/>
              <a:t>) {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        </a:t>
            </a:r>
            <a:r>
              <a:rPr lang="en-GB" sz="2400" dirty="0" err="1" smtClean="0"/>
              <a:t>int</a:t>
            </a:r>
            <a:r>
              <a:rPr lang="en-GB" sz="2400" dirty="0" smtClean="0"/>
              <a:t> a, b;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        a = 3;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        while (a &lt;= 9) {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            b = 1;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            while (b &lt;= 3) {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                    </a:t>
            </a:r>
            <a:r>
              <a:rPr lang="en-GB" sz="2400" dirty="0" err="1" smtClean="0"/>
              <a:t>Console.WriteLine</a:t>
            </a:r>
            <a:r>
              <a:rPr lang="en-GB" sz="2400" dirty="0" smtClean="0"/>
              <a:t>(a</a:t>
            </a:r>
            <a:r>
              <a:rPr lang="en-GB" sz="2400" dirty="0" smtClean="0"/>
              <a:t>);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                    b++;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            }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            </a:t>
            </a:r>
            <a:r>
              <a:rPr lang="en-GB" sz="2400" dirty="0" err="1" smtClean="0"/>
              <a:t>Console.WriteLine</a:t>
            </a:r>
            <a:r>
              <a:rPr lang="en-GB" sz="2400" dirty="0" smtClean="0"/>
              <a:t> ("\</a:t>
            </a:r>
            <a:r>
              <a:rPr lang="en-GB" sz="2400" dirty="0" smtClean="0"/>
              <a:t>n");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            a++;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        }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en-GB" sz="2400" dirty="0" smtClean="0"/>
              <a:t>}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211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v-SE" b="1" smtClean="0"/>
              <a:t>Looping (Perulangan)</a:t>
            </a:r>
            <a:endParaRPr lang="en-US" b="1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598613"/>
            <a:ext cx="8307387" cy="53498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smtClean="0"/>
              <a:t>Statement DO .. WHILE</a:t>
            </a: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0" y="211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609600" y="2514600"/>
            <a:ext cx="4419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6125" indent="-746125">
              <a:defRPr/>
            </a:pPr>
            <a:r>
              <a:rPr lang="en-GB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DO {</a:t>
            </a:r>
          </a:p>
          <a:p>
            <a:pPr marL="746125" indent="-746125">
              <a:defRPr/>
            </a:pPr>
            <a:r>
              <a:rPr lang="en-GB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	Statement;</a:t>
            </a:r>
          </a:p>
          <a:p>
            <a:pPr marL="746125" indent="-746125">
              <a:defRPr/>
            </a:pPr>
            <a:r>
              <a:rPr lang="en-GB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  }</a:t>
            </a: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46125" indent="-746125">
              <a:defRPr/>
            </a:pPr>
            <a:r>
              <a:rPr lang="en-US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WHILE </a:t>
            </a:r>
            <a:r>
              <a:rPr lang="en-GB" sz="2000" b="1">
                <a:effectLst>
                  <a:outerShdw blurRad="38100" dist="38100" dir="2700000" algn="tl">
                    <a:srgbClr val="000000"/>
                  </a:outerShdw>
                </a:effectLst>
              </a:rPr>
              <a:t>( Evaluasi Kondisi)</a:t>
            </a:r>
            <a:endParaRPr lang="en-US" sz="2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9" name="Rectangle 10"/>
          <p:cNvSpPr>
            <a:spLocks noChangeArrowheads="1"/>
          </p:cNvSpPr>
          <p:nvPr/>
        </p:nvSpPr>
        <p:spPr bwMode="auto">
          <a:xfrm>
            <a:off x="0" y="2286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5122" name="Object 9"/>
          <p:cNvGraphicFramePr>
            <a:graphicFrameLocks noChangeAspect="1"/>
          </p:cNvGraphicFramePr>
          <p:nvPr/>
        </p:nvGraphicFramePr>
        <p:xfrm>
          <a:off x="5105400" y="1752600"/>
          <a:ext cx="2667000" cy="4572000"/>
        </p:xfrm>
        <a:graphic>
          <a:graphicData uri="http://schemas.openxmlformats.org/presentationml/2006/ole">
            <p:oleObj spid="_x0000_s5122" name="Visio" r:id="rId3" imgW="1714500" imgH="292851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v-SE" b="1" smtClean="0"/>
              <a:t>Looping (Perulangan)</a:t>
            </a:r>
            <a:endParaRPr lang="en-US" b="1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89013" y="1371600"/>
            <a:ext cx="7926387" cy="53340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dirty="0" smtClean="0"/>
              <a:t>Statement DO … WHILE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GB" sz="2800" b="1" dirty="0" smtClean="0"/>
          </a:p>
          <a:p>
            <a:pPr marL="914400" lvl="1" indent="-457200" eaLnBrk="1" hangingPunct="1">
              <a:buNone/>
              <a:defRPr/>
            </a:pPr>
            <a:r>
              <a:rPr lang="en-GB" sz="2400" dirty="0" smtClean="0"/>
              <a:t> public static void main(String[] </a:t>
            </a:r>
            <a:r>
              <a:rPr lang="en-GB" sz="2400" dirty="0" err="1" smtClean="0"/>
              <a:t>args</a:t>
            </a:r>
            <a:r>
              <a:rPr lang="en-GB" sz="2400" dirty="0" smtClean="0"/>
              <a:t>) {</a:t>
            </a:r>
          </a:p>
          <a:p>
            <a:pPr marL="914400" lvl="1" indent="-457200" eaLnBrk="1" hangingPunct="1">
              <a:buNone/>
              <a:defRPr/>
            </a:pPr>
            <a:r>
              <a:rPr lang="en-GB" sz="2400" dirty="0" smtClean="0"/>
              <a:t>        </a:t>
            </a:r>
            <a:r>
              <a:rPr lang="en-GB" sz="2400" dirty="0" err="1" smtClean="0"/>
              <a:t>int</a:t>
            </a:r>
            <a:r>
              <a:rPr lang="en-GB" sz="2400" dirty="0" smtClean="0"/>
              <a:t> a;</a:t>
            </a:r>
          </a:p>
          <a:p>
            <a:pPr marL="914400" lvl="1" indent="-457200" eaLnBrk="1" hangingPunct="1">
              <a:buNone/>
              <a:defRPr/>
            </a:pPr>
            <a:r>
              <a:rPr lang="en-GB" sz="2400" dirty="0" smtClean="0"/>
              <a:t>        a = 1;</a:t>
            </a:r>
          </a:p>
          <a:p>
            <a:pPr marL="914400" lvl="1" indent="-457200" eaLnBrk="1" hangingPunct="1">
              <a:buNone/>
              <a:defRPr/>
            </a:pPr>
            <a:r>
              <a:rPr lang="en-GB" sz="2400" dirty="0" smtClean="0"/>
              <a:t>        do</a:t>
            </a:r>
          </a:p>
          <a:p>
            <a:pPr marL="914400" lvl="1" indent="-457200" eaLnBrk="1" hangingPunct="1">
              <a:buNone/>
              <a:defRPr/>
            </a:pPr>
            <a:r>
              <a:rPr lang="en-GB" sz="2400" dirty="0" smtClean="0"/>
              <a:t>        {</a:t>
            </a:r>
          </a:p>
          <a:p>
            <a:pPr marL="914400" lvl="1" indent="-457200" eaLnBrk="1" hangingPunct="1">
              <a:buNone/>
              <a:defRPr/>
            </a:pPr>
            <a:r>
              <a:rPr lang="en-GB" sz="2400" dirty="0" smtClean="0"/>
              <a:t>        </a:t>
            </a:r>
            <a:r>
              <a:rPr lang="en-GB" sz="2400" dirty="0" err="1" smtClean="0"/>
              <a:t>Console.WriteLine</a:t>
            </a:r>
            <a:r>
              <a:rPr lang="en-GB" sz="2400" dirty="0" smtClean="0"/>
              <a:t> ("</a:t>
            </a:r>
            <a:r>
              <a:rPr lang="en-GB" sz="2400" dirty="0" smtClean="0"/>
              <a:t>Hallo </a:t>
            </a:r>
            <a:r>
              <a:rPr lang="en-GB" sz="2400" dirty="0" smtClean="0"/>
              <a:t>C#");</a:t>
            </a:r>
            <a:endParaRPr lang="en-GB" sz="2400" dirty="0" smtClean="0"/>
          </a:p>
          <a:p>
            <a:pPr marL="914400" lvl="1" indent="-457200" eaLnBrk="1" hangingPunct="1">
              <a:buNone/>
              <a:defRPr/>
            </a:pPr>
            <a:r>
              <a:rPr lang="en-GB" sz="2400" dirty="0" smtClean="0"/>
              <a:t>        a++;</a:t>
            </a:r>
          </a:p>
          <a:p>
            <a:pPr marL="914400" lvl="1" indent="-457200" eaLnBrk="1" hangingPunct="1">
              <a:buNone/>
              <a:defRPr/>
            </a:pPr>
            <a:r>
              <a:rPr lang="en-GB" sz="2400" dirty="0" smtClean="0"/>
              <a:t>        } while (a &lt; 20);</a:t>
            </a:r>
          </a:p>
          <a:p>
            <a:pPr marL="914400" lvl="1" indent="-457200" eaLnBrk="1" hangingPunct="1">
              <a:buNone/>
              <a:defRPr/>
            </a:pPr>
            <a:r>
              <a:rPr lang="en-GB" sz="2400" dirty="0" smtClean="0"/>
              <a:t>    }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211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Thx…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v-SE" b="1" smtClean="0"/>
              <a:t>Looping (Perulangan)</a:t>
            </a:r>
            <a:endParaRPr lang="en-US" b="1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2055813"/>
            <a:ext cx="8459787" cy="23637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v-SE" sz="2800" dirty="0" smtClean="0"/>
              <a:t>Mengeksekusi statement / blok berulang kali</a:t>
            </a:r>
            <a:r>
              <a:rPr lang="en-US" sz="2800" dirty="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err="1" smtClean="0"/>
              <a:t>Pengulangan</a:t>
            </a:r>
            <a:r>
              <a:rPr lang="en-US" sz="2800" dirty="0" smtClean="0"/>
              <a:t> </a:t>
            </a:r>
            <a:r>
              <a:rPr lang="en-US" sz="2800" dirty="0" err="1" smtClean="0"/>
              <a:t>ditentukan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kondisi</a:t>
            </a:r>
            <a:r>
              <a:rPr lang="en-US" sz="2800" dirty="0" smtClean="0"/>
              <a:t> yang </a:t>
            </a:r>
            <a:r>
              <a:rPr lang="en-US" sz="2800" dirty="0" err="1" smtClean="0"/>
              <a:t>telah</a:t>
            </a:r>
            <a:r>
              <a:rPr lang="en-US" sz="2800" dirty="0" smtClean="0"/>
              <a:t> </a:t>
            </a:r>
            <a:r>
              <a:rPr lang="en-US" sz="2800" dirty="0" err="1" smtClean="0"/>
              <a:t>ditetapkan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v-SE" sz="2800" dirty="0" smtClean="0"/>
              <a:t>Menggunakan statement FOR, WHILE</a:t>
            </a:r>
            <a:r>
              <a:rPr lang="en-US" sz="2800" dirty="0" smtClean="0"/>
              <a:t>  &amp; </a:t>
            </a:r>
            <a:r>
              <a:rPr lang="sv-SE" sz="2800" dirty="0" smtClean="0"/>
              <a:t>Do .. WHILE</a:t>
            </a:r>
            <a:endParaRPr lang="en-US" sz="2800" dirty="0" smtClean="0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v-SE" b="1" smtClean="0"/>
              <a:t>Looping (Perulangan)</a:t>
            </a:r>
            <a:endParaRPr lang="en-US" b="1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598613"/>
            <a:ext cx="8307387" cy="106838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smtClean="0"/>
              <a:t>Statement FOR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en-US" sz="2400" smtClean="0"/>
              <a:t>berkaitan erat dengan counter </a:t>
            </a:r>
          </a:p>
          <a:p>
            <a:pPr marL="914400" lvl="1" indent="-457200" eaLnBrk="1" hangingPunct="1">
              <a:lnSpc>
                <a:spcPct val="90000"/>
              </a:lnSpc>
              <a:defRPr/>
            </a:pPr>
            <a:r>
              <a:rPr lang="sv-SE" sz="2400" smtClean="0"/>
              <a:t>Format Penulisannya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211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481138" y="3276600"/>
            <a:ext cx="69008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6125" indent="-746125">
              <a:defRPr/>
            </a:pPr>
            <a:r>
              <a:rPr lang="sv-SE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for ( </a:t>
            </a:r>
            <a:r>
              <a:rPr lang="sv-SE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Inisialisasi Nilai Awal; Evaluasi Nilai Sekarang; 	Perubahan Nilai)</a:t>
            </a:r>
          </a:p>
          <a:p>
            <a:pPr marL="746125" indent="-746125">
              <a:defRPr/>
            </a:pPr>
            <a:r>
              <a:rPr lang="sv-SE" sz="20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Statement;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v-SE" b="1" smtClean="0"/>
              <a:t>Looping (Perulangan)</a:t>
            </a:r>
            <a:endParaRPr lang="en-US" b="1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371600"/>
            <a:ext cx="8307387" cy="45878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dirty="0" smtClean="0"/>
              <a:t>Statement FOR</a:t>
            </a:r>
          </a:p>
        </p:txBody>
      </p:sp>
      <p:sp>
        <p:nvSpPr>
          <p:cNvPr id="2053" name="Rectangle 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4" name="Rectangle 5"/>
          <p:cNvSpPr>
            <a:spLocks noChangeArrowheads="1"/>
          </p:cNvSpPr>
          <p:nvPr/>
        </p:nvSpPr>
        <p:spPr bwMode="auto">
          <a:xfrm>
            <a:off x="0" y="211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0" y="2033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609600" y="1906587"/>
          <a:ext cx="3587750" cy="4572000"/>
        </p:xfrm>
        <a:graphic>
          <a:graphicData uri="http://schemas.openxmlformats.org/presentationml/2006/ole">
            <p:oleObj spid="_x0000_s2050" name="Visio" r:id="rId3" imgW="2377745" imgH="3042818" progId="Visio.Drawing.11">
              <p:embed/>
            </p:oleObj>
          </a:graphicData>
        </a:graphic>
      </p:graphicFrame>
      <p:sp>
        <p:nvSpPr>
          <p:cNvPr id="8" name="Oval 7"/>
          <p:cNvSpPr/>
          <p:nvPr/>
        </p:nvSpPr>
        <p:spPr bwMode="auto">
          <a:xfrm>
            <a:off x="2438400" y="3276600"/>
            <a:ext cx="457200" cy="457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</a:rPr>
              <a:t>4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914400" y="3124200"/>
            <a:ext cx="457200" cy="457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</a:rPr>
              <a:t>1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676400" y="4343400"/>
            <a:ext cx="457200" cy="457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</a:rPr>
              <a:t>2</a:t>
            </a:r>
          </a:p>
        </p:txBody>
      </p:sp>
      <p:sp>
        <p:nvSpPr>
          <p:cNvPr id="11" name="Oval 10"/>
          <p:cNvSpPr/>
          <p:nvPr/>
        </p:nvSpPr>
        <p:spPr bwMode="auto">
          <a:xfrm>
            <a:off x="2971800" y="4343400"/>
            <a:ext cx="457200" cy="457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</a:rPr>
              <a:t>3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4495800" y="1981200"/>
          <a:ext cx="427263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609600"/>
                <a:gridCol w="609600"/>
                <a:gridCol w="609600"/>
                <a:gridCol w="691232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No. Looping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Nilai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variabel</a:t>
                      </a:r>
                      <a:r>
                        <a:rPr lang="en-US" dirty="0" smtClean="0"/>
                        <a:t> a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en-US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2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1432810" y="2925580"/>
            <a:ext cx="716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=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6800" y="5029200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≤ </a:t>
            </a:r>
            <a:r>
              <a:rPr lang="en-US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72590" y="3824990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a++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0860" y="2743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1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10400" y="2743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1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00" y="2743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1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05800" y="2743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2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26570" y="3124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2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1677650" y="4343400"/>
            <a:ext cx="457200" cy="457200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</a:rPr>
              <a:t>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10400" y="3124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2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2973050" y="4343400"/>
            <a:ext cx="457200" cy="457200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</a:rPr>
              <a:t>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620000" y="3124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2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2438400" y="3276600"/>
            <a:ext cx="457200" cy="457200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</a:rPr>
              <a:t>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305800" y="3124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3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42810" y="3505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3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1676400" y="4343400"/>
            <a:ext cx="457200" cy="4572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</a:rPr>
              <a:t>2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025390" y="345898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3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2971800" y="4343400"/>
            <a:ext cx="457200" cy="4572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</a:rPr>
              <a:t>3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620000" y="345898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3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2438400" y="3276600"/>
            <a:ext cx="457200" cy="4572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</a:rPr>
              <a:t>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305800" y="345898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4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42810" y="385497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4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39" name="Oval 38"/>
          <p:cNvSpPr/>
          <p:nvPr/>
        </p:nvSpPr>
        <p:spPr bwMode="auto">
          <a:xfrm>
            <a:off x="1447800" y="5410200"/>
            <a:ext cx="457200" cy="457200"/>
          </a:xfrm>
          <a:prstGeom prst="ellipse">
            <a:avLst/>
          </a:prstGeom>
          <a:solidFill>
            <a:schemeClr val="tx1">
              <a:lumMod val="2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Rounded MT Bold" pitchFamily="34" charset="0"/>
              </a:rPr>
              <a:t>2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041630" y="3886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4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00600" y="4876800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n-NO" sz="2400" dirty="0" smtClean="0"/>
              <a:t>for ( int a = </a:t>
            </a:r>
            <a:r>
              <a:rPr lang="nn-NO" sz="2400" dirty="0" smtClean="0"/>
              <a:t>1; </a:t>
            </a:r>
            <a:r>
              <a:rPr lang="nn-NO" sz="2400" dirty="0" smtClean="0"/>
              <a:t>a &lt;= 3; </a:t>
            </a:r>
            <a:r>
              <a:rPr lang="nn-NO" sz="2400" dirty="0"/>
              <a:t>a</a:t>
            </a:r>
            <a:r>
              <a:rPr lang="nn-NO" sz="2400" dirty="0" smtClean="0"/>
              <a:t>++ ) {  </a:t>
            </a:r>
          </a:p>
          <a:p>
            <a:r>
              <a:rPr lang="nn-NO" sz="2400" dirty="0" smtClean="0"/>
              <a:t>    // Statement 1;</a:t>
            </a:r>
          </a:p>
          <a:p>
            <a:r>
              <a:rPr lang="nn-NO" sz="2400" dirty="0" smtClean="0"/>
              <a:t>}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6" grpId="0"/>
      <p:bldP spid="17" grpId="0"/>
      <p:bldP spid="18" grpId="0"/>
      <p:bldP spid="20" grpId="0"/>
      <p:bldP spid="21" grpId="0"/>
      <p:bldP spid="22" grpId="0"/>
      <p:bldP spid="23" grpId="0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  <p:bldP spid="38" grpId="0"/>
      <p:bldP spid="39" grpId="0" animBg="1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v-SE" b="1" smtClean="0"/>
              <a:t>Looping (Perulangan)</a:t>
            </a:r>
            <a:endParaRPr lang="en-US" b="1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598613"/>
            <a:ext cx="8307387" cy="480218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dirty="0" smtClean="0"/>
              <a:t>Statement FOR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GB" sz="2400" b="1" dirty="0" smtClean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400" b="1" dirty="0" err="1" smtClean="0">
                <a:solidFill>
                  <a:srgbClr val="FFFF00"/>
                </a:solidFill>
              </a:rPr>
              <a:t>Contoh</a:t>
            </a:r>
            <a:r>
              <a:rPr lang="en-GB" sz="2400" b="1" dirty="0" smtClean="0">
                <a:solidFill>
                  <a:srgbClr val="FFFF00"/>
                </a:solidFill>
              </a:rPr>
              <a:t> :</a:t>
            </a:r>
          </a:p>
          <a:p>
            <a:pPr eaLnBrk="1" hangingPunct="1">
              <a:buNone/>
              <a:defRPr/>
            </a:pPr>
            <a:r>
              <a:rPr lang="en-US" sz="2000" b="1" dirty="0" smtClean="0">
                <a:latin typeface="Arial Narrow" pitchFamily="34" charset="0"/>
              </a:rPr>
              <a:t>public static void main(String[] </a:t>
            </a:r>
            <a:r>
              <a:rPr lang="en-US" sz="2000" b="1" dirty="0" err="1" smtClean="0">
                <a:latin typeface="Arial Narrow" pitchFamily="34" charset="0"/>
              </a:rPr>
              <a:t>args</a:t>
            </a:r>
            <a:r>
              <a:rPr lang="en-US" sz="2000" b="1" dirty="0" smtClean="0">
                <a:latin typeface="Arial Narrow" pitchFamily="34" charset="0"/>
              </a:rPr>
              <a:t>) {</a:t>
            </a:r>
          </a:p>
          <a:p>
            <a:pPr eaLnBrk="1" hangingPunct="1">
              <a:buNone/>
              <a:defRPr/>
            </a:pPr>
            <a:r>
              <a:rPr lang="en-US" sz="2000" b="1" dirty="0" smtClean="0">
                <a:latin typeface="Arial Narrow" pitchFamily="34" charset="0"/>
              </a:rPr>
              <a:t>        // TODO code application logic here       </a:t>
            </a:r>
          </a:p>
          <a:p>
            <a:pPr eaLnBrk="1" hangingPunct="1">
              <a:buNone/>
              <a:defRPr/>
            </a:pPr>
            <a:r>
              <a:rPr lang="en-US" sz="2000" b="1" dirty="0" smtClean="0">
                <a:latin typeface="Arial Narrow" pitchFamily="34" charset="0"/>
              </a:rPr>
              <a:t>     </a:t>
            </a:r>
            <a:r>
              <a:rPr lang="en-US" sz="2000" b="1" dirty="0" err="1" smtClean="0">
                <a:latin typeface="Arial Narrow" pitchFamily="34" charset="0"/>
              </a:rPr>
              <a:t>int</a:t>
            </a:r>
            <a:r>
              <a:rPr lang="en-US" sz="2000" b="1" dirty="0" smtClean="0">
                <a:latin typeface="Arial Narrow" pitchFamily="34" charset="0"/>
              </a:rPr>
              <a:t> a;</a:t>
            </a:r>
          </a:p>
          <a:p>
            <a:pPr eaLnBrk="1" hangingPunct="1">
              <a:buNone/>
              <a:defRPr/>
            </a:pPr>
            <a:r>
              <a:rPr lang="en-US" sz="2000" b="1" dirty="0" smtClean="0">
                <a:latin typeface="Arial Narrow" pitchFamily="34" charset="0"/>
              </a:rPr>
              <a:t>     </a:t>
            </a:r>
            <a:r>
              <a:rPr lang="en-US" sz="2000" b="1" dirty="0" err="1" smtClean="0">
                <a:latin typeface="Arial Narrow" pitchFamily="34" charset="0"/>
              </a:rPr>
              <a:t>int</a:t>
            </a:r>
            <a:r>
              <a:rPr lang="en-US" sz="2000" b="1" dirty="0" smtClean="0">
                <a:latin typeface="Arial Narrow" pitchFamily="34" charset="0"/>
              </a:rPr>
              <a:t> total = 0;</a:t>
            </a:r>
          </a:p>
          <a:p>
            <a:pPr eaLnBrk="1" hangingPunct="1">
              <a:buNone/>
              <a:defRPr/>
            </a:pPr>
            <a:r>
              <a:rPr lang="en-US" sz="2000" b="1" dirty="0" smtClean="0">
                <a:latin typeface="Arial Narrow" pitchFamily="34" charset="0"/>
              </a:rPr>
              <a:t>     for (a = 1; a &lt;= 100; a++)</a:t>
            </a:r>
          </a:p>
          <a:p>
            <a:pPr eaLnBrk="1" hangingPunct="1">
              <a:buNone/>
              <a:defRPr/>
            </a:pPr>
            <a:r>
              <a:rPr lang="en-US" sz="2000" b="1" dirty="0" smtClean="0">
                <a:latin typeface="Arial Narrow" pitchFamily="34" charset="0"/>
              </a:rPr>
              <a:t>     {</a:t>
            </a:r>
          </a:p>
          <a:p>
            <a:pPr eaLnBrk="1" hangingPunct="1">
              <a:buNone/>
              <a:defRPr/>
            </a:pPr>
            <a:r>
              <a:rPr lang="en-US" sz="2000" b="1" dirty="0" smtClean="0">
                <a:latin typeface="Arial Narrow" pitchFamily="34" charset="0"/>
              </a:rPr>
              <a:t>                total += a;</a:t>
            </a:r>
          </a:p>
          <a:p>
            <a:pPr eaLnBrk="1" hangingPunct="1">
              <a:buNone/>
              <a:defRPr/>
            </a:pPr>
            <a:r>
              <a:rPr lang="en-US" sz="2000" b="1" dirty="0" smtClean="0">
                <a:latin typeface="Arial Narrow" pitchFamily="34" charset="0"/>
              </a:rPr>
              <a:t>     }</a:t>
            </a:r>
          </a:p>
          <a:p>
            <a:pPr eaLnBrk="1" hangingPunct="1">
              <a:buNone/>
              <a:defRPr/>
            </a:pPr>
            <a:r>
              <a:rPr lang="en-US" sz="2000" b="1" dirty="0" smtClean="0">
                <a:latin typeface="Arial Narrow" pitchFamily="34" charset="0"/>
              </a:rPr>
              <a:t>     </a:t>
            </a:r>
            <a:r>
              <a:rPr lang="en-US" sz="2000" b="1" dirty="0" err="1" smtClean="0">
                <a:latin typeface="Arial Narrow" pitchFamily="34" charset="0"/>
              </a:rPr>
              <a:t>Console.WriteLine</a:t>
            </a:r>
            <a:r>
              <a:rPr lang="en-US" sz="2000" b="1" dirty="0" smtClean="0">
                <a:latin typeface="Arial Narrow" pitchFamily="34" charset="0"/>
              </a:rPr>
              <a:t>("</a:t>
            </a:r>
            <a:r>
              <a:rPr lang="en-US" sz="2000" b="1" dirty="0" smtClean="0">
                <a:latin typeface="Arial Narrow" pitchFamily="34" charset="0"/>
              </a:rPr>
              <a:t>Total </a:t>
            </a:r>
            <a:r>
              <a:rPr lang="en-US" sz="2000" b="1" dirty="0" err="1" smtClean="0">
                <a:latin typeface="Arial Narrow" pitchFamily="34" charset="0"/>
              </a:rPr>
              <a:t>penjumlahan</a:t>
            </a:r>
            <a:r>
              <a:rPr lang="en-US" sz="2000" b="1" dirty="0" smtClean="0">
                <a:latin typeface="Arial Narrow" pitchFamily="34" charset="0"/>
              </a:rPr>
              <a:t> </a:t>
            </a:r>
            <a:r>
              <a:rPr lang="en-US" sz="2000" b="1" dirty="0" err="1" smtClean="0">
                <a:latin typeface="Arial Narrow" pitchFamily="34" charset="0"/>
              </a:rPr>
              <a:t>angka</a:t>
            </a:r>
            <a:r>
              <a:rPr lang="en-US" sz="2000" b="1" dirty="0" smtClean="0">
                <a:latin typeface="Arial Narrow" pitchFamily="34" charset="0"/>
              </a:rPr>
              <a:t> 1 - 100 </a:t>
            </a:r>
            <a:r>
              <a:rPr lang="en-US" sz="2000" b="1" dirty="0" err="1" smtClean="0">
                <a:latin typeface="Arial Narrow" pitchFamily="34" charset="0"/>
              </a:rPr>
              <a:t>adalah</a:t>
            </a:r>
            <a:r>
              <a:rPr lang="en-US" sz="2000" b="1" dirty="0" smtClean="0">
                <a:latin typeface="Arial Narrow" pitchFamily="34" charset="0"/>
              </a:rPr>
              <a:t>: " +  total);        </a:t>
            </a:r>
          </a:p>
          <a:p>
            <a:pPr eaLnBrk="1" hangingPunct="1">
              <a:buNone/>
              <a:defRPr/>
            </a:pPr>
            <a:r>
              <a:rPr lang="en-US" sz="2000" b="1" dirty="0" smtClean="0">
                <a:latin typeface="Arial Narrow" pitchFamily="34" charset="0"/>
              </a:rPr>
              <a:t>}</a:t>
            </a:r>
            <a:endParaRPr lang="sv-SE" sz="2000" b="1" dirty="0" smtClean="0">
              <a:latin typeface="Arial Narrow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0" y="211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4800600" y="990600"/>
          <a:ext cx="3587750" cy="4572000"/>
        </p:xfrm>
        <a:graphic>
          <a:graphicData uri="http://schemas.openxmlformats.org/presentationml/2006/ole">
            <p:oleObj spid="_x0000_s13318" name="Visio" r:id="rId3" imgW="2377745" imgH="3042818" progId="Visio.Drawing.11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623810" y="2009593"/>
            <a:ext cx="716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=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81600" y="4113213"/>
            <a:ext cx="95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 ≤ 100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63590" y="2909003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a++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219200" y="4343400"/>
            <a:ext cx="533400" cy="381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Arc 10"/>
          <p:cNvSpPr/>
          <p:nvPr/>
        </p:nvSpPr>
        <p:spPr bwMode="auto">
          <a:xfrm rot="15349219">
            <a:off x="3812506" y="-466867"/>
            <a:ext cx="2865422" cy="7738279"/>
          </a:xfrm>
          <a:prstGeom prst="arc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772056" y="4296384"/>
            <a:ext cx="914400" cy="457200"/>
          </a:xfrm>
          <a:prstGeom prst="ellipse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Arc 12"/>
          <p:cNvSpPr/>
          <p:nvPr/>
        </p:nvSpPr>
        <p:spPr bwMode="auto">
          <a:xfrm rot="3018847" flipV="1">
            <a:off x="2876039" y="678864"/>
            <a:ext cx="2721621" cy="4990057"/>
          </a:xfrm>
          <a:prstGeom prst="arc">
            <a:avLst>
              <a:gd name="adj1" fmla="val 16200000"/>
              <a:gd name="adj2" fmla="val 21371969"/>
            </a:avLst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743199" y="4343400"/>
            <a:ext cx="394855" cy="381000"/>
          </a:xfrm>
          <a:prstGeom prst="ellips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Arc 14"/>
          <p:cNvSpPr/>
          <p:nvPr/>
        </p:nvSpPr>
        <p:spPr bwMode="auto">
          <a:xfrm rot="15869547">
            <a:off x="6024545" y="-105019"/>
            <a:ext cx="2009339" cy="8111832"/>
          </a:xfrm>
          <a:prstGeom prst="arc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86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86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6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6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v-SE" b="1" smtClean="0"/>
              <a:t>Looping (Perulangan)</a:t>
            </a:r>
            <a:endParaRPr lang="en-US" b="1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885950"/>
            <a:ext cx="8307387" cy="61118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smtClean="0"/>
              <a:t>Statement FOR Bersarang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533400" y="2649538"/>
            <a:ext cx="83058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6125" indent="-746125">
              <a:defRPr/>
            </a:pPr>
            <a:r>
              <a:rPr lang="en-GB" b="1">
                <a:effectLst>
                  <a:outerShdw blurRad="38100" dist="38100" dir="2700000" algn="tl">
                    <a:srgbClr val="000000"/>
                  </a:outerShdw>
                </a:effectLst>
              </a:rPr>
              <a:t>FOR ( Inisialisasi Nilai1; Evaluasi Nilai1 Sekarang; Perubahan Nilai1) </a:t>
            </a:r>
          </a:p>
          <a:p>
            <a:pPr marL="746125" indent="-746125">
              <a:defRPr/>
            </a:pPr>
            <a:r>
              <a:rPr lang="en-GB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 {</a:t>
            </a:r>
          </a:p>
          <a:p>
            <a:pPr marL="746125" indent="-746125">
              <a:defRPr/>
            </a:pPr>
            <a:r>
              <a:rPr lang="en-GB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FOR ( Inisialisasi Nilai2; Evaluasi Nilai2 Sekarang; Perubahan Nilai2)</a:t>
            </a:r>
          </a:p>
          <a:p>
            <a:pPr marL="746125" indent="-746125">
              <a:defRPr/>
            </a:pPr>
            <a:r>
              <a:rPr lang="en-GB" b="1">
                <a:effectLst>
                  <a:outerShdw blurRad="38100" dist="38100" dir="2700000" algn="tl">
                    <a:srgbClr val="000000"/>
                  </a:outerShdw>
                </a:effectLst>
              </a:rPr>
              <a:t>	Statement;</a:t>
            </a:r>
            <a:endParaRPr lang="sv-SE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46125" indent="-746125">
              <a:defRPr/>
            </a:pPr>
            <a:r>
              <a:rPr lang="sv-SE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 }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v-SE" b="1" smtClean="0"/>
              <a:t>Looping (Perulangan)</a:t>
            </a:r>
            <a:endParaRPr lang="en-US" b="1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371600"/>
            <a:ext cx="2895600" cy="9906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smtClean="0"/>
              <a:t>Statement 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smtClean="0"/>
              <a:t>FOR Bersarang</a:t>
            </a:r>
          </a:p>
        </p:txBody>
      </p:sp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3200400" y="1524000"/>
          <a:ext cx="5715000" cy="5032375"/>
        </p:xfrm>
        <a:graphic>
          <a:graphicData uri="http://schemas.openxmlformats.org/presentationml/2006/ole">
            <p:oleObj spid="_x0000_s3074" name="Visio" r:id="rId3" imgW="4229100" imgH="3728618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v-SE" b="1" smtClean="0"/>
              <a:t>Looping (Perulangan)</a:t>
            </a:r>
            <a:endParaRPr lang="en-US" b="1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2813" y="1524000"/>
            <a:ext cx="7773987" cy="480218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dirty="0" smtClean="0"/>
              <a:t>Statement FOR </a:t>
            </a:r>
            <a:r>
              <a:rPr lang="en-GB" sz="2800" b="1" dirty="0" err="1" smtClean="0"/>
              <a:t>Bersarang</a:t>
            </a:r>
            <a:endParaRPr lang="en-GB" sz="2800" b="1" dirty="0" smtClean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dirty="0" smtClean="0"/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dirty="0" smtClean="0"/>
              <a:t>public static void main(String[] </a:t>
            </a:r>
            <a:r>
              <a:rPr lang="en-US" sz="2400" dirty="0" err="1" smtClean="0"/>
              <a:t>args</a:t>
            </a:r>
            <a:r>
              <a:rPr lang="en-US" sz="2400" dirty="0" smtClean="0"/>
              <a:t>) {</a:t>
            </a:r>
          </a:p>
          <a:p>
            <a:pPr eaLnBrk="1" hangingPunct="1">
              <a:buNone/>
              <a:defRPr/>
            </a:pPr>
            <a:r>
              <a:rPr lang="en-US" sz="2400" dirty="0" smtClean="0"/>
              <a:t>    </a:t>
            </a:r>
            <a:r>
              <a:rPr lang="en-US" sz="2400" dirty="0" err="1" smtClean="0"/>
              <a:t>int</a:t>
            </a:r>
            <a:r>
              <a:rPr lang="en-US" sz="2400" dirty="0" smtClean="0"/>
              <a:t> a, b;</a:t>
            </a:r>
          </a:p>
          <a:p>
            <a:pPr eaLnBrk="1" hangingPunct="1">
              <a:buNone/>
              <a:defRPr/>
            </a:pPr>
            <a:r>
              <a:rPr lang="en-US" sz="2400" dirty="0" smtClean="0"/>
              <a:t>    for (a = 1; a &lt; 10; a++) {</a:t>
            </a:r>
          </a:p>
          <a:p>
            <a:pPr eaLnBrk="1" hangingPunct="1">
              <a:buNone/>
              <a:defRPr/>
            </a:pPr>
            <a:r>
              <a:rPr lang="en-US" sz="2400" dirty="0" smtClean="0"/>
              <a:t>          for (b = 1; b &lt;= 10; b++) {</a:t>
            </a:r>
          </a:p>
          <a:p>
            <a:pPr eaLnBrk="1" hangingPunct="1">
              <a:buNone/>
              <a:defRPr/>
            </a:pPr>
            <a:r>
              <a:rPr lang="en-US" sz="2400" dirty="0" smtClean="0"/>
              <a:t>             </a:t>
            </a:r>
            <a:r>
              <a:rPr lang="en-US" sz="2400" dirty="0" err="1" smtClean="0"/>
              <a:t>Console.WriteLine</a:t>
            </a:r>
            <a:r>
              <a:rPr lang="en-US" sz="2400" dirty="0" smtClean="0"/>
              <a:t>(a</a:t>
            </a:r>
            <a:r>
              <a:rPr lang="en-US" sz="2400" dirty="0" smtClean="0"/>
              <a:t>);</a:t>
            </a:r>
          </a:p>
          <a:p>
            <a:pPr eaLnBrk="1" hangingPunct="1">
              <a:buNone/>
              <a:defRPr/>
            </a:pPr>
            <a:r>
              <a:rPr lang="en-US" sz="2400" dirty="0" smtClean="0"/>
              <a:t>          }</a:t>
            </a:r>
          </a:p>
          <a:p>
            <a:pPr eaLnBrk="1" hangingPunct="1">
              <a:buNone/>
              <a:defRPr/>
            </a:pPr>
            <a:r>
              <a:rPr lang="en-US" sz="2400" dirty="0" smtClean="0"/>
              <a:t>    }</a:t>
            </a:r>
          </a:p>
          <a:p>
            <a:pPr eaLnBrk="1" hangingPunct="1">
              <a:buNone/>
              <a:defRPr/>
            </a:pPr>
            <a:r>
              <a:rPr lang="en-US" sz="2400" dirty="0" smtClean="0"/>
              <a:t> }</a:t>
            </a:r>
            <a:endParaRPr lang="en-GB" sz="2400" dirty="0" smtClean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211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v-SE" b="1" smtClean="0"/>
              <a:t>Looping (Perulangan)</a:t>
            </a:r>
            <a:endParaRPr lang="en-US" b="1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598613"/>
            <a:ext cx="8307387" cy="534987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GB" sz="2800" b="1" smtClean="0"/>
              <a:t>Statement WHILE</a:t>
            </a: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0" y="2681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0" y="21193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4098" name="Object 7"/>
          <p:cNvGraphicFramePr>
            <a:graphicFrameLocks noChangeAspect="1"/>
          </p:cNvGraphicFramePr>
          <p:nvPr/>
        </p:nvGraphicFramePr>
        <p:xfrm>
          <a:off x="3962400" y="2057400"/>
          <a:ext cx="4419600" cy="3951288"/>
        </p:xfrm>
        <a:graphic>
          <a:graphicData uri="http://schemas.openxmlformats.org/presentationml/2006/ole">
            <p:oleObj spid="_x0000_s4098" name="Visio" r:id="rId3" imgW="2377745" imgH="2128418" progId="Visio.Drawing.11">
              <p:embed/>
            </p:oleObj>
          </a:graphicData>
        </a:graphic>
      </p:graphicFrame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609600" y="25146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746125" indent="-746125">
              <a:defRPr/>
            </a:pPr>
            <a:r>
              <a:rPr lang="en-GB" b="1">
                <a:effectLst>
                  <a:outerShdw blurRad="38100" dist="38100" dir="2700000" algn="tl">
                    <a:srgbClr val="000000"/>
                  </a:outerShdw>
                </a:effectLst>
              </a:rPr>
              <a:t>WHILE ( Evaluasi Kondisi) </a:t>
            </a:r>
          </a:p>
          <a:p>
            <a:pPr marL="746125" indent="-746125">
              <a:defRPr/>
            </a:pPr>
            <a:r>
              <a:rPr lang="en-GB" b="1">
                <a:effectLst>
                  <a:outerShdw blurRad="38100" dist="38100" dir="2700000" algn="tl">
                    <a:srgbClr val="000000"/>
                  </a:outerShdw>
                </a:effectLst>
              </a:rPr>
              <a:t>	Statement;</a:t>
            </a:r>
            <a:endParaRPr 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667</TotalTime>
  <Words>493</Words>
  <Application>Microsoft Office PowerPoint</Application>
  <PresentationFormat>On-screen Show (4:3)</PresentationFormat>
  <Paragraphs>141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Fading Grid</vt:lpstr>
      <vt:lpstr>Visio</vt:lpstr>
      <vt:lpstr>Pengontrolan Alur Program</vt:lpstr>
      <vt:lpstr>Looping (Perulangan)</vt:lpstr>
      <vt:lpstr>Looping (Perulangan)</vt:lpstr>
      <vt:lpstr>Looping (Perulangan)</vt:lpstr>
      <vt:lpstr>Looping (Perulangan)</vt:lpstr>
      <vt:lpstr>Looping (Perulangan)</vt:lpstr>
      <vt:lpstr>Looping (Perulangan)</vt:lpstr>
      <vt:lpstr>Looping (Perulangan)</vt:lpstr>
      <vt:lpstr>Looping (Perulangan)</vt:lpstr>
      <vt:lpstr>Looping (Perulangan)</vt:lpstr>
      <vt:lpstr>Looping (Perulangan)</vt:lpstr>
      <vt:lpstr>Looping (Perulangan)</vt:lpstr>
      <vt:lpstr>Looping (Perulangan)</vt:lpstr>
      <vt:lpstr>Slide 14</vt:lpstr>
    </vt:vector>
  </TitlesOfParts>
  <Company>UPT Teknologi Informasi - UNEJ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Pengontrolan Alur Program</dc:title>
  <dc:creator>Achmad Maududie</dc:creator>
  <cp:lastModifiedBy>maududie</cp:lastModifiedBy>
  <cp:revision>32</cp:revision>
  <dcterms:created xsi:type="dcterms:W3CDTF">2006-04-03T03:22:08Z</dcterms:created>
  <dcterms:modified xsi:type="dcterms:W3CDTF">2010-12-13T01:39:45Z</dcterms:modified>
</cp:coreProperties>
</file>