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99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64E7-7491-4AE3-95B5-5027AF8306EC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8729-6399-46ED-AAE0-18868EE9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478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8729-6399-46ED-AAE0-18868EE992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8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04170C-7E5B-4E5E-9DBD-B59F08744159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7D003E-8090-42E4-B194-43E174B3CBC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199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Agency FB" pitchFamily="34" charset="0"/>
              </a:rPr>
              <a:t>Forensic Dentistry</a:t>
            </a:r>
            <a:endParaRPr lang="en-US" sz="5400" b="1" dirty="0">
              <a:latin typeface="Agency FB" pitchFamily="34" charset="0"/>
            </a:endParaRPr>
          </a:p>
        </p:txBody>
      </p:sp>
      <p:pic>
        <p:nvPicPr>
          <p:cNvPr id="1026" name="Picture 2" descr="C:\Users\SAMSUNG\Desktop\955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4" y="1752600"/>
            <a:ext cx="5940426" cy="439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4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8006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</a:rPr>
              <a:t>THANK YOU</a:t>
            </a:r>
            <a:endParaRPr lang="en-US" sz="6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36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Ibrahim </a:t>
            </a:r>
            <a:r>
              <a:rPr lang="en-US" dirty="0" err="1" smtClean="0"/>
              <a:t>ahmed</a:t>
            </a:r>
            <a:r>
              <a:rPr lang="en-US" dirty="0" smtClean="0"/>
              <a:t> </a:t>
            </a:r>
            <a:r>
              <a:rPr lang="en-US" dirty="0" err="1" smtClean="0"/>
              <a:t>reda</a:t>
            </a:r>
            <a:endParaRPr lang="en-US" dirty="0" smtClean="0"/>
          </a:p>
          <a:p>
            <a:r>
              <a:rPr lang="en-US" dirty="0" smtClean="0"/>
              <a:t>Ahmed </a:t>
            </a:r>
            <a:r>
              <a:rPr lang="en-US" dirty="0" err="1" smtClean="0"/>
              <a:t>nageh</a:t>
            </a:r>
            <a:r>
              <a:rPr lang="en-US" dirty="0" smtClean="0"/>
              <a:t> </a:t>
            </a:r>
            <a:r>
              <a:rPr lang="en-US" dirty="0" err="1" smtClean="0"/>
              <a:t>mahmoud</a:t>
            </a:r>
            <a:endParaRPr lang="en-US" dirty="0" smtClean="0"/>
          </a:p>
          <a:p>
            <a:r>
              <a:rPr lang="en-US" dirty="0" err="1" smtClean="0"/>
              <a:t>Esraa</a:t>
            </a:r>
            <a:r>
              <a:rPr lang="en-US" dirty="0" smtClean="0"/>
              <a:t>  </a:t>
            </a:r>
            <a:r>
              <a:rPr lang="en-US" dirty="0" err="1" smtClean="0"/>
              <a:t>ibrahim</a:t>
            </a:r>
            <a:r>
              <a:rPr lang="en-US" dirty="0" smtClean="0"/>
              <a:t> </a:t>
            </a:r>
            <a:r>
              <a:rPr lang="en-US" dirty="0" err="1" smtClean="0"/>
              <a:t>mohammed</a:t>
            </a:r>
            <a:endParaRPr lang="en-US" dirty="0" smtClean="0"/>
          </a:p>
          <a:p>
            <a:r>
              <a:rPr lang="en-US" dirty="0" err="1" smtClean="0"/>
              <a:t>Esraa</a:t>
            </a:r>
            <a:r>
              <a:rPr lang="en-US" dirty="0" smtClean="0"/>
              <a:t>  </a:t>
            </a:r>
            <a:r>
              <a:rPr lang="en-US" dirty="0" err="1" smtClean="0"/>
              <a:t>abdelfattah</a:t>
            </a:r>
            <a:endParaRPr lang="en-US" dirty="0" smtClean="0"/>
          </a:p>
          <a:p>
            <a:r>
              <a:rPr lang="en-US" dirty="0" err="1" smtClean="0"/>
              <a:t>Enas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awni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99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Bite Mark</a:t>
            </a:r>
            <a:endParaRPr lang="en-US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3200400" cy="3581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114800" y="2057400"/>
            <a:ext cx="4419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Bite marks have now become one of the many different ways in which an assailant can be identified after an attack on another individual.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962400" y="1905000"/>
            <a:ext cx="4343400" cy="2895600"/>
          </a:xfrm>
          <a:prstGeom prst="roundRect">
            <a:avLst/>
          </a:prstGeom>
          <a:noFill/>
          <a:ln cmpd="tri">
            <a:solidFill>
              <a:srgbClr val="00206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600" dirty="0">
                <a:solidFill>
                  <a:schemeClr val="tx2">
                    <a:lumMod val="90000"/>
                  </a:schemeClr>
                </a:solidFill>
                <a:effectLst/>
              </a:rPr>
              <a:t>Bite Marks and </a:t>
            </a:r>
            <a:r>
              <a:rPr lang="en-US" sz="3600" dirty="0" smtClean="0">
                <a:solidFill>
                  <a:schemeClr val="tx2">
                    <a:lumMod val="90000"/>
                  </a:schemeClr>
                </a:solidFill>
                <a:effectLst/>
              </a:rPr>
              <a:t>Crime</a:t>
            </a:r>
            <a:endParaRPr lang="en-US" sz="36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419600" cy="3962400"/>
          </a:xfrm>
        </p:spPr>
        <p:txBody>
          <a:bodyPr>
            <a:noAutofit/>
          </a:bodyPr>
          <a:lstStyle/>
          <a:p>
            <a:r>
              <a:rPr lang="en-US" dirty="0"/>
              <a:t>For the most part bite marks are either present on the victim of a sexually motivated attack or are present on the arms or face of an attacker against whom the victim has tried to defend his or herself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447800"/>
            <a:ext cx="3324742" cy="3733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2132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5791200" cy="3261360"/>
          </a:xfrm>
        </p:spPr>
        <p:txBody>
          <a:bodyPr/>
          <a:lstStyle/>
          <a:p>
            <a:r>
              <a:rPr lang="en-US" dirty="0" smtClean="0"/>
              <a:t>Bite </a:t>
            </a:r>
            <a:r>
              <a:rPr lang="en-US" dirty="0"/>
              <a:t>marks, like fingerprints, are unique and a forensic dentist will be able to make a cast or take pictures of the bite marks to use later on as a means of comparing results.</a:t>
            </a:r>
          </a:p>
          <a:p>
            <a:endParaRPr lang="en-US" dirty="0"/>
          </a:p>
        </p:txBody>
      </p:sp>
      <p:pic>
        <p:nvPicPr>
          <p:cNvPr id="2050" name="Picture 2" descr="C:\Users\SAMSUNG\Desktop\forensic-dentistry-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276600"/>
            <a:ext cx="2438400" cy="27527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3810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en-US" sz="2800" dirty="0">
                <a:solidFill>
                  <a:prstClr val="white"/>
                </a:solidFill>
              </a:rPr>
              <a:t>Females - if bitten during a sexual attack - are bitten around the breast or leg area whilst - as we have already touched on, the attacker will be bitten around the hands, arms or face should the victim be in a position to do so.</a:t>
            </a:r>
          </a:p>
        </p:txBody>
      </p:sp>
    </p:spTree>
    <p:extLst>
      <p:ext uri="{BB962C8B-B14F-4D97-AF65-F5344CB8AC3E}">
        <p14:creationId xmlns:p14="http://schemas.microsoft.com/office/powerpoint/2010/main" val="1176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Characteristics of Bite Marks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5410200" cy="4709160"/>
          </a:xfrm>
        </p:spPr>
        <p:txBody>
          <a:bodyPr>
            <a:normAutofit fontScale="40000" lnSpcReduction="20000"/>
          </a:bodyPr>
          <a:lstStyle/>
          <a:p>
            <a:r>
              <a:rPr lang="en-US" sz="7000" dirty="0">
                <a:latin typeface="Baskerville Old Face" pitchFamily="18" charset="0"/>
              </a:rPr>
              <a:t>A human bite mark will often be elliptical or circular in formation and will display the specific characteristics of the teeth that have been used to make the mark. Likewise a bite mark will can be U-shaped in appearance with a space in between to show where the biter has opened their mouth to a width necessary to get their teeth around a wrist or an arm.</a:t>
            </a:r>
          </a:p>
          <a:p>
            <a:pPr marL="137160" indent="0">
              <a:buNone/>
            </a:pPr>
            <a:r>
              <a:rPr lang="en-US" dirty="0">
                <a:solidFill>
                  <a:srgbClr val="444444"/>
                </a:solidFill>
                <a:latin typeface="Arial"/>
              </a:rPr>
              <a:t/>
            </a:r>
            <a:br>
              <a:rPr lang="en-US" dirty="0">
                <a:solidFill>
                  <a:srgbClr val="444444"/>
                </a:solidFill>
                <a:latin typeface="Arial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436" y="1219200"/>
            <a:ext cx="2886075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Oval 4"/>
          <p:cNvSpPr/>
          <p:nvPr/>
        </p:nvSpPr>
        <p:spPr>
          <a:xfrm>
            <a:off x="6402388" y="1295400"/>
            <a:ext cx="15240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SAMSUNG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36" y="3657600"/>
            <a:ext cx="2835276" cy="24447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/>
          <p:cNvSpPr/>
          <p:nvPr/>
        </p:nvSpPr>
        <p:spPr>
          <a:xfrm>
            <a:off x="6515100" y="4207573"/>
            <a:ext cx="1714500" cy="1037527"/>
          </a:xfrm>
          <a:custGeom>
            <a:avLst/>
            <a:gdLst>
              <a:gd name="connsiteX0" fmla="*/ 0 w 1714500"/>
              <a:gd name="connsiteY0" fmla="*/ 1037527 h 1037527"/>
              <a:gd name="connsiteX1" fmla="*/ 114300 w 1714500"/>
              <a:gd name="connsiteY1" fmla="*/ 491427 h 1037527"/>
              <a:gd name="connsiteX2" fmla="*/ 342900 w 1714500"/>
              <a:gd name="connsiteY2" fmla="*/ 186627 h 1037527"/>
              <a:gd name="connsiteX3" fmla="*/ 596900 w 1714500"/>
              <a:gd name="connsiteY3" fmla="*/ 21527 h 1037527"/>
              <a:gd name="connsiteX4" fmla="*/ 965200 w 1714500"/>
              <a:gd name="connsiteY4" fmla="*/ 8827 h 1037527"/>
              <a:gd name="connsiteX5" fmla="*/ 1206500 w 1714500"/>
              <a:gd name="connsiteY5" fmla="*/ 85027 h 1037527"/>
              <a:gd name="connsiteX6" fmla="*/ 1333500 w 1714500"/>
              <a:gd name="connsiteY6" fmla="*/ 275527 h 1037527"/>
              <a:gd name="connsiteX7" fmla="*/ 1562100 w 1714500"/>
              <a:gd name="connsiteY7" fmla="*/ 618427 h 1037527"/>
              <a:gd name="connsiteX8" fmla="*/ 1676400 w 1714500"/>
              <a:gd name="connsiteY8" fmla="*/ 847027 h 1037527"/>
              <a:gd name="connsiteX9" fmla="*/ 1714500 w 1714500"/>
              <a:gd name="connsiteY9" fmla="*/ 910527 h 1037527"/>
              <a:gd name="connsiteX10" fmla="*/ 1714500 w 1714500"/>
              <a:gd name="connsiteY10" fmla="*/ 910527 h 1037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14500" h="1037527">
                <a:moveTo>
                  <a:pt x="0" y="1037527"/>
                </a:moveTo>
                <a:cubicBezTo>
                  <a:pt x="28575" y="835385"/>
                  <a:pt x="57150" y="633244"/>
                  <a:pt x="114300" y="491427"/>
                </a:cubicBezTo>
                <a:cubicBezTo>
                  <a:pt x="171450" y="349610"/>
                  <a:pt x="262467" y="264944"/>
                  <a:pt x="342900" y="186627"/>
                </a:cubicBezTo>
                <a:cubicBezTo>
                  <a:pt x="423333" y="108310"/>
                  <a:pt x="493183" y="51160"/>
                  <a:pt x="596900" y="21527"/>
                </a:cubicBezTo>
                <a:cubicBezTo>
                  <a:pt x="700617" y="-8106"/>
                  <a:pt x="863600" y="-1756"/>
                  <a:pt x="965200" y="8827"/>
                </a:cubicBezTo>
                <a:cubicBezTo>
                  <a:pt x="1066800" y="19410"/>
                  <a:pt x="1145117" y="40577"/>
                  <a:pt x="1206500" y="85027"/>
                </a:cubicBezTo>
                <a:cubicBezTo>
                  <a:pt x="1267883" y="129477"/>
                  <a:pt x="1333500" y="275527"/>
                  <a:pt x="1333500" y="275527"/>
                </a:cubicBezTo>
                <a:cubicBezTo>
                  <a:pt x="1392767" y="364427"/>
                  <a:pt x="1504950" y="523177"/>
                  <a:pt x="1562100" y="618427"/>
                </a:cubicBezTo>
                <a:cubicBezTo>
                  <a:pt x="1619250" y="713677"/>
                  <a:pt x="1651000" y="798344"/>
                  <a:pt x="1676400" y="847027"/>
                </a:cubicBezTo>
                <a:cubicBezTo>
                  <a:pt x="1701800" y="895710"/>
                  <a:pt x="1714500" y="910527"/>
                  <a:pt x="1714500" y="910527"/>
                </a:cubicBezTo>
                <a:lnTo>
                  <a:pt x="1714500" y="9105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5638800" cy="54711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mistreatment of teeth also has a large part to play in the identification of bite marks. Missing teeth, fractures or malformed teeth all bear their own unique characteristics and these show when a bite mark is examined. As do the position of the incisors within the biter's mouth and whether or not these incisors - which appear as triangular shaped wounds or marks on the skin of the person who has been bitten - are in good order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C:\Users\SAMSUNG\Desktop\F2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9200"/>
            <a:ext cx="3124200" cy="48498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8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4572000" cy="6080760"/>
          </a:xfrm>
        </p:spPr>
        <p:txBody>
          <a:bodyPr/>
          <a:lstStyle/>
          <a:p>
            <a:r>
              <a:rPr lang="en-US" dirty="0"/>
              <a:t>It is possible that - given enough force in the jaw of the person doing the biting - that the skin can be penetrated and in addition to leaving bruises they can leave cuts that when swabbed can contain saliva which can in itself be used as a means of identification through DNA testing.</a:t>
            </a:r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5122" name="Picture 2" descr="C:\Users\SAMSUNG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066" y="1524000"/>
            <a:ext cx="3898819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04560"/>
          </a:xfrm>
        </p:spPr>
        <p:txBody>
          <a:bodyPr/>
          <a:lstStyle/>
          <a:p>
            <a:r>
              <a:rPr lang="en-US" dirty="0"/>
              <a:t>When examining teeth in order to make the comparison between bite mark and origin of bite mark a clinical examination may take place. This examination can only be undertaken providing the suspect gives his or her consent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137160" indent="0">
              <a:buNone/>
            </a:pPr>
            <a:endParaRPr lang="en-US" dirty="0"/>
          </a:p>
          <a:p>
            <a:r>
              <a:rPr lang="en-US" dirty="0"/>
              <a:t>It is also important to note that bite marks can be taken not just from the skin of a victim but also from items found at a crime scene.</a:t>
            </a:r>
          </a:p>
        </p:txBody>
      </p:sp>
    </p:spTree>
    <p:extLst>
      <p:ext uri="{BB962C8B-B14F-4D97-AF65-F5344CB8AC3E}">
        <p14:creationId xmlns:p14="http://schemas.microsoft.com/office/powerpoint/2010/main" val="23572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3314"/>
            <a:ext cx="4572000" cy="4343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 example a half eaten apple will provide the forensic </a:t>
            </a:r>
            <a:r>
              <a:rPr lang="en-US" dirty="0" smtClean="0"/>
              <a:t>scientists </a:t>
            </a:r>
            <a:r>
              <a:rPr lang="en-US" dirty="0"/>
              <a:t>with a usable impression of a possible assailant's </a:t>
            </a:r>
            <a:r>
              <a:rPr lang="en-US" dirty="0" smtClean="0"/>
              <a:t>mouth. And likewise if </a:t>
            </a:r>
            <a:r>
              <a:rPr lang="en-US" dirty="0"/>
              <a:t>someone were to - say - chew on the end of a pencil or matchstick. </a:t>
            </a:r>
          </a:p>
        </p:txBody>
      </p:sp>
      <p:pic>
        <p:nvPicPr>
          <p:cNvPr id="6146" name="Picture 2" descr="C:\Users\SAMSUNG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09600"/>
            <a:ext cx="3200400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AMSUNG\Desktop\downloa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4800600"/>
            <a:ext cx="7848600" cy="1904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5801" y="609600"/>
            <a:ext cx="4343399" cy="3886200"/>
          </a:xfrm>
          <a:prstGeom prst="rect">
            <a:avLst/>
          </a:prstGeom>
          <a:noFill/>
          <a:ln w="111125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111</TotalTime>
  <Words>495</Words>
  <Application>Microsoft Office PowerPoint</Application>
  <PresentationFormat>On-screen Show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Forensic Dentistry</vt:lpstr>
      <vt:lpstr>Bite Mark</vt:lpstr>
      <vt:lpstr>Bite Marks and Crime</vt:lpstr>
      <vt:lpstr>PowerPoint Presentation</vt:lpstr>
      <vt:lpstr>Characteristics of Bite Marks 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Forensic Dentistry</dc:title>
  <dc:creator>SAMSUNG</dc:creator>
  <cp:lastModifiedBy>SAMSUNG</cp:lastModifiedBy>
  <cp:revision>12</cp:revision>
  <dcterms:created xsi:type="dcterms:W3CDTF">2013-04-20T14:24:20Z</dcterms:created>
  <dcterms:modified xsi:type="dcterms:W3CDTF">2013-04-21T20:11:54Z</dcterms:modified>
</cp:coreProperties>
</file>