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258" r:id="rId3"/>
    <p:sldId id="260" r:id="rId4"/>
    <p:sldId id="283" r:id="rId5"/>
    <p:sldId id="259" r:id="rId6"/>
    <p:sldId id="262" r:id="rId7"/>
    <p:sldId id="270" r:id="rId8"/>
    <p:sldId id="261" r:id="rId9"/>
    <p:sldId id="275" r:id="rId10"/>
    <p:sldId id="279" r:id="rId11"/>
    <p:sldId id="282" r:id="rId12"/>
    <p:sldId id="264" r:id="rId13"/>
    <p:sldId id="272" r:id="rId14"/>
    <p:sldId id="276" r:id="rId15"/>
    <p:sldId id="280" r:id="rId16"/>
    <p:sldId id="267" r:id="rId17"/>
    <p:sldId id="273" r:id="rId18"/>
    <p:sldId id="269" r:id="rId19"/>
    <p:sldId id="281" r:id="rId20"/>
    <p:sldId id="277" r:id="rId21"/>
    <p:sldId id="266" r:id="rId22"/>
    <p:sldId id="268" r:id="rId23"/>
    <p:sldId id="285" r:id="rId24"/>
    <p:sldId id="284" r:id="rId25"/>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2" d="100"/>
          <a:sy n="62" d="100"/>
        </p:scale>
        <p:origin x="-150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B91061-34E7-421A-AD72-33EAE2A7C90A}" type="datetimeFigureOut">
              <a:rPr lang="id-ID" smtClean="0"/>
              <a:t>30/09/2012</a:t>
            </a:fld>
            <a:endParaRPr lang="id-ID"/>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0F6DE2-C738-4E27-9C56-E6D040B81915}" type="slidenum">
              <a:rPr lang="id-ID" smtClean="0"/>
              <a:t>‹#›</a:t>
            </a:fld>
            <a:endParaRPr lang="id-ID"/>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dirty="0"/>
          </a:p>
        </p:txBody>
      </p:sp>
      <p:sp>
        <p:nvSpPr>
          <p:cNvPr id="4" name="Slide Number Placeholder 3"/>
          <p:cNvSpPr>
            <a:spLocks noGrp="1"/>
          </p:cNvSpPr>
          <p:nvPr>
            <p:ph type="sldNum" sz="quarter" idx="10"/>
          </p:nvPr>
        </p:nvSpPr>
        <p:spPr/>
        <p:txBody>
          <a:bodyPr/>
          <a:lstStyle/>
          <a:p>
            <a:fld id="{230F6DE2-C738-4E27-9C56-E6D040B81915}" type="slidenum">
              <a:rPr lang="id-ID" smtClean="0"/>
              <a:t>22</a:t>
            </a:fld>
            <a:endParaRPr lang="id-ID"/>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DB5FCF5E-628D-4270-8388-F2ADD2ADBF99}" type="datetimeFigureOut">
              <a:rPr lang="id-ID" smtClean="0"/>
              <a:pPr/>
              <a:t>30/09/2012</a:t>
            </a:fld>
            <a:endParaRPr lang="id-ID"/>
          </a:p>
        </p:txBody>
      </p:sp>
      <p:sp>
        <p:nvSpPr>
          <p:cNvPr id="2" name="Footer Placeholder 1"/>
          <p:cNvSpPr>
            <a:spLocks noGrp="1"/>
          </p:cNvSpPr>
          <p:nvPr>
            <p:ph type="ftr" sz="quarter" idx="11"/>
          </p:nvPr>
        </p:nvSpPr>
        <p:spPr/>
        <p:txBody>
          <a:bodyPr/>
          <a:lstStyle/>
          <a:p>
            <a:endParaRPr lang="id-ID"/>
          </a:p>
        </p:txBody>
      </p:sp>
      <p:sp>
        <p:nvSpPr>
          <p:cNvPr id="15" name="Slide Number Placeholder 14"/>
          <p:cNvSpPr>
            <a:spLocks noGrp="1"/>
          </p:cNvSpPr>
          <p:nvPr>
            <p:ph type="sldNum" sz="quarter" idx="12"/>
          </p:nvPr>
        </p:nvSpPr>
        <p:spPr>
          <a:xfrm>
            <a:off x="8229600" y="6473952"/>
            <a:ext cx="758952" cy="246888"/>
          </a:xfrm>
        </p:spPr>
        <p:txBody>
          <a:bodyPr/>
          <a:lstStyle/>
          <a:p>
            <a:fld id="{CBF8B864-8D95-469A-A188-6F2532E66FDF}" type="slidenum">
              <a:rPr lang="id-ID" smtClean="0"/>
              <a:pPr/>
              <a:t>‹#›</a:t>
            </a:fld>
            <a:endParaRPr lang="id-I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B5FCF5E-628D-4270-8388-F2ADD2ADBF99}" type="datetimeFigureOut">
              <a:rPr lang="id-ID" smtClean="0"/>
              <a:pPr/>
              <a:t>30/09/2012</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CBF8B864-8D95-469A-A188-6F2532E66FDF}" type="slidenum">
              <a:rPr lang="id-ID" smtClean="0"/>
              <a:pPr/>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B5FCF5E-628D-4270-8388-F2ADD2ADBF99}" type="datetimeFigureOut">
              <a:rPr lang="id-ID" smtClean="0"/>
              <a:pPr/>
              <a:t>30/09/2012</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CBF8B864-8D95-469A-A188-6F2532E66FDF}" type="slidenum">
              <a:rPr lang="id-ID" smtClean="0"/>
              <a:pPr/>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DB5FCF5E-628D-4270-8388-F2ADD2ADBF99}" type="datetimeFigureOut">
              <a:rPr lang="id-ID" smtClean="0"/>
              <a:pPr/>
              <a:t>30/09/2012</a:t>
            </a:fld>
            <a:endParaRPr lang="id-ID"/>
          </a:p>
        </p:txBody>
      </p:sp>
      <p:sp>
        <p:nvSpPr>
          <p:cNvPr id="19" name="Footer Placeholder 18"/>
          <p:cNvSpPr>
            <a:spLocks noGrp="1"/>
          </p:cNvSpPr>
          <p:nvPr>
            <p:ph type="ftr" sz="quarter" idx="11"/>
          </p:nvPr>
        </p:nvSpPr>
        <p:spPr>
          <a:xfrm>
            <a:off x="3581400" y="76200"/>
            <a:ext cx="2895600" cy="288925"/>
          </a:xfrm>
        </p:spPr>
        <p:txBody>
          <a:bodyPr/>
          <a:lstStyle/>
          <a:p>
            <a:endParaRPr lang="id-ID"/>
          </a:p>
        </p:txBody>
      </p:sp>
      <p:sp>
        <p:nvSpPr>
          <p:cNvPr id="16" name="Slide Number Placeholder 15"/>
          <p:cNvSpPr>
            <a:spLocks noGrp="1"/>
          </p:cNvSpPr>
          <p:nvPr>
            <p:ph type="sldNum" sz="quarter" idx="12"/>
          </p:nvPr>
        </p:nvSpPr>
        <p:spPr>
          <a:xfrm>
            <a:off x="8229600" y="6473952"/>
            <a:ext cx="758952" cy="246888"/>
          </a:xfrm>
        </p:spPr>
        <p:txBody>
          <a:bodyPr/>
          <a:lstStyle/>
          <a:p>
            <a:fld id="{CBF8B864-8D95-469A-A188-6F2532E66FDF}" type="slidenum">
              <a:rPr lang="id-ID" smtClean="0"/>
              <a:pPr/>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DB5FCF5E-628D-4270-8388-F2ADD2ADBF99}" type="datetimeFigureOut">
              <a:rPr lang="id-ID" smtClean="0"/>
              <a:pPr/>
              <a:t>30/09/2012</a:t>
            </a:fld>
            <a:endParaRPr lang="id-ID"/>
          </a:p>
        </p:txBody>
      </p:sp>
      <p:sp>
        <p:nvSpPr>
          <p:cNvPr id="11" name="Footer Placeholder 10"/>
          <p:cNvSpPr>
            <a:spLocks noGrp="1"/>
          </p:cNvSpPr>
          <p:nvPr>
            <p:ph type="ftr" sz="quarter" idx="11"/>
          </p:nvPr>
        </p:nvSpPr>
        <p:spPr/>
        <p:txBody>
          <a:bodyPr/>
          <a:lstStyle/>
          <a:p>
            <a:endParaRPr lang="id-ID"/>
          </a:p>
        </p:txBody>
      </p:sp>
      <p:sp>
        <p:nvSpPr>
          <p:cNvPr id="16" name="Slide Number Placeholder 15"/>
          <p:cNvSpPr>
            <a:spLocks noGrp="1"/>
          </p:cNvSpPr>
          <p:nvPr>
            <p:ph type="sldNum" sz="quarter" idx="12"/>
          </p:nvPr>
        </p:nvSpPr>
        <p:spPr/>
        <p:txBody>
          <a:bodyPr/>
          <a:lstStyle/>
          <a:p>
            <a:fld id="{CBF8B864-8D95-469A-A188-6F2532E66FDF}" type="slidenum">
              <a:rPr lang="id-ID" smtClean="0"/>
              <a:pPr/>
              <a:t>‹#›</a:t>
            </a:fld>
            <a:endParaRPr lang="id-ID"/>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DB5FCF5E-628D-4270-8388-F2ADD2ADBF99}" type="datetimeFigureOut">
              <a:rPr lang="id-ID" smtClean="0"/>
              <a:pPr/>
              <a:t>30/09/2012</a:t>
            </a:fld>
            <a:endParaRPr lang="id-ID"/>
          </a:p>
        </p:txBody>
      </p:sp>
      <p:sp>
        <p:nvSpPr>
          <p:cNvPr id="10" name="Footer Placeholder 9"/>
          <p:cNvSpPr>
            <a:spLocks noGrp="1"/>
          </p:cNvSpPr>
          <p:nvPr>
            <p:ph type="ftr" sz="quarter" idx="11"/>
          </p:nvPr>
        </p:nvSpPr>
        <p:spPr/>
        <p:txBody>
          <a:bodyPr/>
          <a:lstStyle/>
          <a:p>
            <a:endParaRPr lang="id-ID"/>
          </a:p>
        </p:txBody>
      </p:sp>
      <p:sp>
        <p:nvSpPr>
          <p:cNvPr id="31" name="Slide Number Placeholder 30"/>
          <p:cNvSpPr>
            <a:spLocks noGrp="1"/>
          </p:cNvSpPr>
          <p:nvPr>
            <p:ph type="sldNum" sz="quarter" idx="12"/>
          </p:nvPr>
        </p:nvSpPr>
        <p:spPr/>
        <p:txBody>
          <a:bodyPr/>
          <a:lstStyle/>
          <a:p>
            <a:fld id="{CBF8B864-8D95-469A-A188-6F2532E66FDF}" type="slidenum">
              <a:rPr lang="id-ID" smtClean="0"/>
              <a:pPr/>
              <a:t>‹#›</a:t>
            </a:fld>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DB5FCF5E-628D-4270-8388-F2ADD2ADBF99}" type="datetimeFigureOut">
              <a:rPr lang="id-ID" smtClean="0"/>
              <a:pPr/>
              <a:t>30/09/2012</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a:xfrm>
            <a:off x="8229600" y="6477000"/>
            <a:ext cx="762000" cy="246888"/>
          </a:xfrm>
        </p:spPr>
        <p:txBody>
          <a:bodyPr/>
          <a:lstStyle/>
          <a:p>
            <a:fld id="{CBF8B864-8D95-469A-A188-6F2532E66FDF}" type="slidenum">
              <a:rPr lang="id-ID" smtClean="0"/>
              <a:pPr/>
              <a:t>‹#›</a:t>
            </a:fld>
            <a:endParaRPr lang="id-ID"/>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DB5FCF5E-628D-4270-8388-F2ADD2ADBF99}" type="datetimeFigureOut">
              <a:rPr lang="id-ID" smtClean="0"/>
              <a:pPr/>
              <a:t>30/09/2012</a:t>
            </a:fld>
            <a:endParaRPr lang="id-ID"/>
          </a:p>
        </p:txBody>
      </p:sp>
      <p:sp>
        <p:nvSpPr>
          <p:cNvPr id="21" name="Footer Placeholder 20"/>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CBF8B864-8D95-469A-A188-6F2532E66FDF}" type="slidenum">
              <a:rPr lang="id-ID" smtClean="0"/>
              <a:pPr/>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B5FCF5E-628D-4270-8388-F2ADD2ADBF99}" type="datetimeFigureOut">
              <a:rPr lang="id-ID" smtClean="0"/>
              <a:pPr/>
              <a:t>30/09/2012</a:t>
            </a:fld>
            <a:endParaRPr lang="id-ID"/>
          </a:p>
        </p:txBody>
      </p:sp>
      <p:sp>
        <p:nvSpPr>
          <p:cNvPr id="24" name="Footer Placeholder 23"/>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CBF8B864-8D95-469A-A188-6F2532E66FDF}" type="slidenum">
              <a:rPr lang="id-ID" smtClean="0"/>
              <a:pPr/>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DB5FCF5E-628D-4270-8388-F2ADD2ADBF99}" type="datetimeFigureOut">
              <a:rPr lang="id-ID" smtClean="0"/>
              <a:pPr/>
              <a:t>30/09/2012</a:t>
            </a:fld>
            <a:endParaRPr lang="id-ID"/>
          </a:p>
        </p:txBody>
      </p:sp>
      <p:sp>
        <p:nvSpPr>
          <p:cNvPr id="29" name="Footer Placeholder 28"/>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CBF8B864-8D95-469A-A188-6F2532E66FDF}" type="slidenum">
              <a:rPr lang="id-ID" smtClean="0"/>
              <a:pPr/>
              <a:t>‹#›</a:t>
            </a:fld>
            <a:endParaRPr lang="id-I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DB5FCF5E-628D-4270-8388-F2ADD2ADBF99}" type="datetimeFigureOut">
              <a:rPr lang="id-ID" smtClean="0"/>
              <a:pPr/>
              <a:t>30/09/2012</a:t>
            </a:fld>
            <a:endParaRPr lang="id-ID"/>
          </a:p>
        </p:txBody>
      </p:sp>
      <p:sp>
        <p:nvSpPr>
          <p:cNvPr id="5" name="Footer Placeholder 4"/>
          <p:cNvSpPr>
            <a:spLocks noGrp="1"/>
          </p:cNvSpPr>
          <p:nvPr>
            <p:ph type="ftr" sz="quarter" idx="11"/>
          </p:nvPr>
        </p:nvSpPr>
        <p:spPr/>
        <p:txBody>
          <a:bodyPr/>
          <a:lstStyle/>
          <a:p>
            <a:endParaRPr lang="id-ID"/>
          </a:p>
        </p:txBody>
      </p:sp>
      <p:sp>
        <p:nvSpPr>
          <p:cNvPr id="31" name="Slide Number Placeholder 30"/>
          <p:cNvSpPr>
            <a:spLocks noGrp="1"/>
          </p:cNvSpPr>
          <p:nvPr>
            <p:ph type="sldNum" sz="quarter" idx="12"/>
          </p:nvPr>
        </p:nvSpPr>
        <p:spPr/>
        <p:txBody>
          <a:bodyPr/>
          <a:lstStyle/>
          <a:p>
            <a:fld id="{CBF8B864-8D95-469A-A188-6F2532E66FDF}" type="slidenum">
              <a:rPr lang="id-ID" smtClean="0"/>
              <a:pPr/>
              <a:t>‹#›</a:t>
            </a:fld>
            <a:endParaRPr lang="id-ID"/>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DB5FCF5E-628D-4270-8388-F2ADD2ADBF99}" type="datetimeFigureOut">
              <a:rPr lang="id-ID" smtClean="0"/>
              <a:pPr/>
              <a:t>30/09/2012</a:t>
            </a:fld>
            <a:endParaRPr lang="id-ID"/>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id-ID"/>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CBF8B864-8D95-469A-A188-6F2532E66FDF}" type="slidenum">
              <a:rPr lang="id-ID" smtClean="0"/>
              <a:pPr/>
              <a:t>‹#›</a:t>
            </a:fld>
            <a:endParaRPr lang="id-ID"/>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Layout" Target="../slideLayouts/slideLayout2.xml"/><Relationship Id="rId1" Type="http://schemas.openxmlformats.org/officeDocument/2006/relationships/audio" Target="../media/audio2.wav"/><Relationship Id="rId6" Type="http://schemas.openxmlformats.org/officeDocument/2006/relationships/image" Target="../media/image13.png"/><Relationship Id="rId5" Type="http://schemas.openxmlformats.org/officeDocument/2006/relationships/audio" Target="../media/audio1.wav"/><Relationship Id="rId4" Type="http://schemas.openxmlformats.org/officeDocument/2006/relationships/image" Target="../media/image16.gif"/></Relationships>
</file>

<file path=ppt/slides/_rels/slide11.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audio" Target="../media/audio2.wav"/><Relationship Id="rId5" Type="http://schemas.openxmlformats.org/officeDocument/2006/relationships/audio" Target="../media/audio1.wav"/><Relationship Id="rId4" Type="http://schemas.openxmlformats.org/officeDocument/2006/relationships/slide" Target="slide12.xml"/></Relationships>
</file>

<file path=ppt/slides/_rels/slide12.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slide" Target="slide4.xml"/><Relationship Id="rId1" Type="http://schemas.openxmlformats.org/officeDocument/2006/relationships/slideLayout" Target="../slideLayouts/slideLayout2.xml"/><Relationship Id="rId4" Type="http://schemas.openxmlformats.org/officeDocument/2006/relationships/slide" Target="slide13.xml"/></Relationships>
</file>

<file path=ppt/slides/_rels/slide13.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slideLayout" Target="../slideLayouts/slideLayout2.xml"/><Relationship Id="rId1" Type="http://schemas.openxmlformats.org/officeDocument/2006/relationships/audio" Target="../media/audio4.wav"/><Relationship Id="rId5" Type="http://schemas.openxmlformats.org/officeDocument/2006/relationships/image" Target="../media/image13.png"/><Relationship Id="rId4" Type="http://schemas.openxmlformats.org/officeDocument/2006/relationships/slide" Target="slide14.xml"/></Relationships>
</file>

<file path=ppt/slides/_rels/slide14.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22.gi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23.gi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image" Target="../media/image24.gif"/><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Layout" Target="../slideLayouts/slideLayout7.xml"/><Relationship Id="rId1" Type="http://schemas.openxmlformats.org/officeDocument/2006/relationships/video" Target="file:///C:\Users\Acer%205\Videos\MOV.avi" TargetMode="Externa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7.gif"/><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image" Target="../media/image29.gif"/><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slide" Target="slide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slide" Target="slide4.xml"/><Relationship Id="rId1" Type="http://schemas.openxmlformats.org/officeDocument/2006/relationships/slideLayout" Target="../slideLayouts/slideLayout7.xml"/><Relationship Id="rId4" Type="http://schemas.openxmlformats.org/officeDocument/2006/relationships/audio" Target="../media/audio5.wav"/></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image" Target="../media/image7.wmf"/><Relationship Id="rId2" Type="http://schemas.openxmlformats.org/officeDocument/2006/relationships/slideLayout" Target="../slideLayouts/slideLayout1.xml"/><Relationship Id="rId1" Type="http://schemas.openxmlformats.org/officeDocument/2006/relationships/audio" Target="../media/audio2.wav"/><Relationship Id="rId6" Type="http://schemas.openxmlformats.org/officeDocument/2006/relationships/slide" Target="slide6.xml"/><Relationship Id="rId5" Type="http://schemas.openxmlformats.org/officeDocument/2006/relationships/image" Target="../media/image6.png"/><Relationship Id="rId4" Type="http://schemas.openxmlformats.org/officeDocument/2006/relationships/image" Target="../media/image5.gif"/></Relationships>
</file>

<file path=ppt/slides/_rels/slide4.xml.rels><?xml version="1.0" encoding="UTF-8" standalone="yes"?>
<Relationships xmlns="http://schemas.openxmlformats.org/package/2006/relationships"><Relationship Id="rId8" Type="http://schemas.openxmlformats.org/officeDocument/2006/relationships/slide" Target="slide16.xml"/><Relationship Id="rId3" Type="http://schemas.openxmlformats.org/officeDocument/2006/relationships/slide" Target="slide2.xml"/><Relationship Id="rId7" Type="http://schemas.openxmlformats.org/officeDocument/2006/relationships/slide" Target="slide11.xml"/><Relationship Id="rId12" Type="http://schemas.openxmlformats.org/officeDocument/2006/relationships/slide" Target="slide24.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slide" Target="slide5.xml"/><Relationship Id="rId5" Type="http://schemas.openxmlformats.org/officeDocument/2006/relationships/slide" Target="slide3.xml"/><Relationship Id="rId10" Type="http://schemas.openxmlformats.org/officeDocument/2006/relationships/slide" Target="slide21.xml"/><Relationship Id="rId4" Type="http://schemas.openxmlformats.org/officeDocument/2006/relationships/audio" Target="../media/audio1.wav"/><Relationship Id="rId9" Type="http://schemas.openxmlformats.org/officeDocument/2006/relationships/audio" Target="../media/audio3.wav"/></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Layout" Target="../slideLayouts/slideLayout1.xml"/><Relationship Id="rId1" Type="http://schemas.openxmlformats.org/officeDocument/2006/relationships/audio" Target="../media/audio4.wav"/><Relationship Id="rId5" Type="http://schemas.openxmlformats.org/officeDocument/2006/relationships/image" Target="../media/image9.png"/><Relationship Id="rId4" Type="http://schemas.openxmlformats.org/officeDocument/2006/relationships/image" Target="../media/image8.gif"/></Relationships>
</file>

<file path=ppt/slides/_rels/slide6.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image" Target="../media/image11.wmf"/><Relationship Id="rId2" Type="http://schemas.openxmlformats.org/officeDocument/2006/relationships/slideLayout" Target="../slideLayouts/slideLayout2.xml"/><Relationship Id="rId1" Type="http://schemas.openxmlformats.org/officeDocument/2006/relationships/audio" Target="../media/audio4.wav"/><Relationship Id="rId6" Type="http://schemas.openxmlformats.org/officeDocument/2006/relationships/image" Target="../media/image6.png"/><Relationship Id="rId5" Type="http://schemas.openxmlformats.org/officeDocument/2006/relationships/slide" Target="slide7.xml"/><Relationship Id="rId4" Type="http://schemas.openxmlformats.org/officeDocument/2006/relationships/image" Target="../media/image10.gif"/></Relationships>
</file>

<file path=ppt/slides/_rels/slide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Layout" Target="../slideLayouts/slideLayout2.xml"/><Relationship Id="rId1" Type="http://schemas.openxmlformats.org/officeDocument/2006/relationships/audio" Target="../media/audio4.wav"/><Relationship Id="rId6" Type="http://schemas.openxmlformats.org/officeDocument/2006/relationships/image" Target="../media/image13.png"/><Relationship Id="rId5" Type="http://schemas.openxmlformats.org/officeDocument/2006/relationships/image" Target="../media/image12.gif"/><Relationship Id="rId4" Type="http://schemas.openxmlformats.org/officeDocument/2006/relationships/slide" Target="slide8.xml"/></Relationships>
</file>

<file path=ppt/slides/_rels/slide8.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slide" Target="slide4.xml"/><Relationship Id="rId1" Type="http://schemas.openxmlformats.org/officeDocument/2006/relationships/slideLayout" Target="../slideLayouts/slideLayout8.xml"/><Relationship Id="rId5" Type="http://schemas.openxmlformats.org/officeDocument/2006/relationships/audio" Target="../media/audio1.wav"/><Relationship Id="rId4" Type="http://schemas.openxmlformats.org/officeDocument/2006/relationships/slide" Target="slide11.xml"/></Relationships>
</file>

<file path=ppt/slides/_rels/slide9.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Layout" Target="../slideLayouts/slideLayout2.xml"/><Relationship Id="rId1" Type="http://schemas.openxmlformats.org/officeDocument/2006/relationships/audio" Target="../media/audio4.wav"/><Relationship Id="rId6" Type="http://schemas.openxmlformats.org/officeDocument/2006/relationships/slide" Target="slide10.xml"/><Relationship Id="rId5" Type="http://schemas.openxmlformats.org/officeDocument/2006/relationships/image" Target="../media/image15.gif"/><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4853411"/>
            <a:ext cx="8548718" cy="1504547"/>
          </a:xfrm>
        </p:spPr>
        <p:txBody>
          <a:bodyPr>
            <a:normAutofit fontScale="90000"/>
          </a:bodyPr>
          <a:lstStyle/>
          <a:p>
            <a:r>
              <a:rPr lang="id-ID" b="1" dirty="0" smtClean="0"/>
              <a:t>MATA PELAJARAN : EKONOMI</a:t>
            </a:r>
            <a:br>
              <a:rPr lang="id-ID" b="1" dirty="0" smtClean="0"/>
            </a:br>
            <a:r>
              <a:rPr lang="id-ID" b="1" dirty="0" smtClean="0"/>
              <a:t>KELAS	 X</a:t>
            </a:r>
            <a:br>
              <a:rPr lang="id-ID" b="1" dirty="0" smtClean="0"/>
            </a:br>
            <a:r>
              <a:rPr lang="id-ID" b="1" dirty="0" smtClean="0"/>
              <a:t>SMA NEGERI I </a:t>
            </a:r>
            <a:r>
              <a:rPr lang="id-ID" b="1" dirty="0" smtClean="0"/>
              <a:t>mangunjaya</a:t>
            </a:r>
            <a:r>
              <a:rPr lang="id-ID" b="1" dirty="0" smtClean="0"/>
              <a:t/>
            </a:r>
            <a:br>
              <a:rPr lang="id-ID" b="1" dirty="0" smtClean="0"/>
            </a:br>
            <a:r>
              <a:rPr lang="id-ID" b="1" dirty="0" smtClean="0"/>
              <a:t/>
            </a:r>
            <a:br>
              <a:rPr lang="id-ID" b="1" dirty="0" smtClean="0"/>
            </a:br>
            <a:endParaRPr lang="id-ID" b="1" dirty="0"/>
          </a:p>
        </p:txBody>
      </p:sp>
      <p:sp>
        <p:nvSpPr>
          <p:cNvPr id="3" name="Subtitle 2"/>
          <p:cNvSpPr>
            <a:spLocks noGrp="1"/>
          </p:cNvSpPr>
          <p:nvPr>
            <p:ph type="subTitle" idx="1"/>
          </p:nvPr>
        </p:nvSpPr>
        <p:spPr/>
        <p:txBody>
          <a:bodyPr>
            <a:normAutofit fontScale="55000" lnSpcReduction="20000"/>
          </a:bodyPr>
          <a:lstStyle/>
          <a:p>
            <a:endParaRPr lang="id-ID" sz="5100" b="1" dirty="0" smtClean="0"/>
          </a:p>
          <a:p>
            <a:r>
              <a:rPr lang="id-ID" sz="5100" b="1" dirty="0" smtClean="0"/>
              <a:t>PEMBELAJARAN</a:t>
            </a:r>
          </a:p>
          <a:p>
            <a:endParaRPr lang="id-ID" b="1" dirty="0"/>
          </a:p>
        </p:txBody>
      </p:sp>
      <p:sp>
        <p:nvSpPr>
          <p:cNvPr id="5" name="Action Button: Home 4">
            <a:hlinkClick r:id="" action="ppaction://hlinkshowjump?jump=firstslide" highlightClick="1">
              <a:snd r:embed="rId2" name="applause.wav" builtIn="1"/>
            </a:hlinkClick>
          </p:cNvPr>
          <p:cNvSpPr/>
          <p:nvPr/>
        </p:nvSpPr>
        <p:spPr>
          <a:xfrm>
            <a:off x="4000496" y="1357298"/>
            <a:ext cx="1643074" cy="164307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Notched Right Arrow 5">
            <a:hlinkClick r:id="rId3" action="ppaction://hlinksldjump"/>
          </p:cNvPr>
          <p:cNvSpPr/>
          <p:nvPr/>
        </p:nvSpPr>
        <p:spPr>
          <a:xfrm>
            <a:off x="8072462" y="6143644"/>
            <a:ext cx="500066" cy="35719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7" name="CD Audio 6">
            <a:hlinkClick r:id="" action="ppaction://media"/>
          </p:cNvPr>
          <p:cNvPicPr>
            <a:picLocks noRot="1" noChangeAspect="1"/>
          </p:cNvPicPr>
          <p:nvPr>
            <a:audioCd>
              <a:st track="1"/>
              <a:end track="1"/>
            </a:audioCd>
          </p:nvPr>
        </p:nvPicPr>
        <p:blipFill>
          <a:blip r:embed="rId4"/>
          <a:stretch>
            <a:fillRect/>
          </a:stretch>
        </p:blipFill>
        <p:spPr>
          <a:xfrm>
            <a:off x="4714876" y="3071810"/>
            <a:ext cx="304800" cy="304800"/>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indent="900113"/>
            <a:r>
              <a:rPr lang="id-ID" dirty="0" smtClean="0">
                <a:hlinkClick r:id="rId3" action="ppaction://hlinksldjump"/>
              </a:rPr>
              <a:t>INDIKATOR : 5</a:t>
            </a:r>
            <a:endParaRPr lang="id-ID" dirty="0"/>
          </a:p>
        </p:txBody>
      </p:sp>
      <p:sp>
        <p:nvSpPr>
          <p:cNvPr id="3" name="Content Placeholder 2"/>
          <p:cNvSpPr>
            <a:spLocks noGrp="1"/>
          </p:cNvSpPr>
          <p:nvPr>
            <p:ph idx="1"/>
          </p:nvPr>
        </p:nvSpPr>
        <p:spPr>
          <a:xfrm>
            <a:off x="457200" y="1571612"/>
            <a:ext cx="8686800" cy="4525963"/>
          </a:xfrm>
        </p:spPr>
        <p:txBody>
          <a:bodyPr/>
          <a:lstStyle/>
          <a:p>
            <a:pPr>
              <a:buNone/>
            </a:pPr>
            <a:r>
              <a:rPr lang="id-ID" b="1" dirty="0" smtClean="0"/>
              <a:t>		</a:t>
            </a:r>
            <a:endParaRPr lang="id-ID" dirty="0"/>
          </a:p>
        </p:txBody>
      </p:sp>
      <p:pic>
        <p:nvPicPr>
          <p:cNvPr id="16386" name="Picture 2" descr="C:\Users\Acer 5\AppData\Local\Microsoft\Windows\Temporary Internet Files\Content.IE5\4HB8UTCA\MM900354744[1].gif"/>
          <p:cNvPicPr>
            <a:picLocks noChangeAspect="1" noChangeArrowheads="1" noCrop="1"/>
          </p:cNvPicPr>
          <p:nvPr/>
        </p:nvPicPr>
        <p:blipFill>
          <a:blip r:embed="rId4"/>
          <a:srcRect/>
          <a:stretch>
            <a:fillRect/>
          </a:stretch>
        </p:blipFill>
        <p:spPr bwMode="auto">
          <a:xfrm>
            <a:off x="214282" y="214290"/>
            <a:ext cx="685800" cy="952500"/>
          </a:xfrm>
          <a:prstGeom prst="rect">
            <a:avLst/>
          </a:prstGeom>
          <a:noFill/>
        </p:spPr>
      </p:pic>
      <p:sp>
        <p:nvSpPr>
          <p:cNvPr id="6" name="Notched Right Arrow 5">
            <a:hlinkClick r:id="rId3" action="ppaction://hlinksldjump"/>
          </p:cNvPr>
          <p:cNvSpPr/>
          <p:nvPr/>
        </p:nvSpPr>
        <p:spPr>
          <a:xfrm>
            <a:off x="7215206" y="5786454"/>
            <a:ext cx="1000132" cy="642942"/>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Action Button: Movie 6">
            <a:hlinkClick r:id="" action="ppaction://hlinkshowjump?jump=nextslide" highlightClick="1">
              <a:snd r:embed="rId5" name="applause.wav" builtIn="1"/>
            </a:hlinkClick>
          </p:cNvPr>
          <p:cNvSpPr/>
          <p:nvPr/>
        </p:nvSpPr>
        <p:spPr>
          <a:xfrm>
            <a:off x="6286512" y="5286388"/>
            <a:ext cx="285752" cy="285752"/>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8" name="ELPHRG01.wav">
            <a:hlinkClick r:id="" action="ppaction://media"/>
          </p:cNvPr>
          <p:cNvPicPr>
            <a:picLocks noRot="1" noChangeAspect="1"/>
          </p:cNvPicPr>
          <p:nvPr>
            <a:wavAudioFile r:embed="rId1" name="ELPHRG01.wav"/>
          </p:nvPr>
        </p:nvPicPr>
        <p:blipFill>
          <a:blip r:embed="rId6"/>
          <a:stretch>
            <a:fillRect/>
          </a:stretch>
        </p:blipFill>
        <p:spPr>
          <a:xfrm>
            <a:off x="8839200" y="785794"/>
            <a:ext cx="304800" cy="304800"/>
          </a:xfrm>
          <a:prstGeom prst="rect">
            <a:avLst/>
          </a:prstGeom>
        </p:spPr>
      </p:pic>
      <p:sp>
        <p:nvSpPr>
          <p:cNvPr id="10" name="4-Point Star 9"/>
          <p:cNvSpPr/>
          <p:nvPr/>
        </p:nvSpPr>
        <p:spPr>
          <a:xfrm>
            <a:off x="500034" y="1643050"/>
            <a:ext cx="500066" cy="428628"/>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4-Point Star 10"/>
          <p:cNvSpPr/>
          <p:nvPr/>
        </p:nvSpPr>
        <p:spPr>
          <a:xfrm>
            <a:off x="500034" y="2285992"/>
            <a:ext cx="500066" cy="428628"/>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4-Point Star 11"/>
          <p:cNvSpPr/>
          <p:nvPr/>
        </p:nvSpPr>
        <p:spPr>
          <a:xfrm>
            <a:off x="500034" y="3286124"/>
            <a:ext cx="500066" cy="428628"/>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992"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hlinkClick r:id="rId2" action="ppaction://hlinksldjump"/>
              </a:rPr>
              <a:t>MATERI	:</a:t>
            </a:r>
            <a:r>
              <a:rPr lang="id-ID" dirty="0" smtClean="0"/>
              <a:t> 1</a:t>
            </a:r>
            <a:endParaRPr lang="id-ID" dirty="0"/>
          </a:p>
        </p:txBody>
      </p:sp>
      <p:sp>
        <p:nvSpPr>
          <p:cNvPr id="3" name="Content Placeholder 2"/>
          <p:cNvSpPr>
            <a:spLocks noGrp="1"/>
          </p:cNvSpPr>
          <p:nvPr>
            <p:ph idx="1"/>
          </p:nvPr>
        </p:nvSpPr>
        <p:spPr/>
        <p:txBody>
          <a:bodyPr>
            <a:normAutofit fontScale="77500" lnSpcReduction="20000"/>
          </a:bodyPr>
          <a:lstStyle/>
          <a:p>
            <a:r>
              <a:rPr lang="id-ID" b="1" dirty="0" smtClean="0"/>
              <a:t>BAB II</a:t>
            </a:r>
            <a:endParaRPr lang="id-ID" dirty="0" smtClean="0"/>
          </a:p>
          <a:p>
            <a:r>
              <a:rPr lang="id-ID" b="1" dirty="0" smtClean="0"/>
              <a:t>KEGIATAN EKONOMI KONSUMEN DAN PRODUSEN</a:t>
            </a:r>
            <a:endParaRPr lang="id-ID" dirty="0" smtClean="0"/>
          </a:p>
          <a:p>
            <a:endParaRPr lang="id-ID" dirty="0" smtClean="0"/>
          </a:p>
          <a:p>
            <a:pPr lvl="0"/>
            <a:r>
              <a:rPr lang="id-ID" b="1" dirty="0" smtClean="0"/>
              <a:t>Prilaku konsumen dan prilaku produsen dalam kegiatan ekonomi</a:t>
            </a:r>
            <a:endParaRPr lang="id-ID" dirty="0" smtClean="0"/>
          </a:p>
          <a:p>
            <a:endParaRPr lang="id-ID" dirty="0" smtClean="0"/>
          </a:p>
          <a:p>
            <a:pPr lvl="0"/>
            <a:r>
              <a:rPr lang="id-ID" dirty="0" smtClean="0"/>
              <a:t>Prilaku konsumen</a:t>
            </a:r>
          </a:p>
          <a:p>
            <a:r>
              <a:rPr lang="id-ID" dirty="0" smtClean="0"/>
              <a:t>Sebagai konsumen akan melakukan kegiatan  konsumsi, ini bertujuan untuk mendapatkan utilitas. Konsumen akan mendapatkan utilits dari setiap konsumsi yang dilakukannya. Utilitas yang ingin diperoleh yaitu utilitas maksimum.</a:t>
            </a:r>
          </a:p>
          <a:p>
            <a:pPr marL="1798638" indent="-457200">
              <a:buNone/>
            </a:pPr>
            <a:endParaRPr lang="id-ID" dirty="0" smtClean="0"/>
          </a:p>
          <a:p>
            <a:endParaRPr lang="id-ID" dirty="0"/>
          </a:p>
        </p:txBody>
      </p:sp>
      <p:pic>
        <p:nvPicPr>
          <p:cNvPr id="1027" name="Picture 3" descr="C:\Users\Acer 5\AppData\Local\Microsoft\Windows\Temporary Internet Files\Content.IE5\4HB8UTCA\MM900236544[1].gif"/>
          <p:cNvPicPr>
            <a:picLocks noChangeAspect="1" noChangeArrowheads="1" noCrop="1"/>
          </p:cNvPicPr>
          <p:nvPr/>
        </p:nvPicPr>
        <p:blipFill>
          <a:blip r:embed="rId3"/>
          <a:srcRect/>
          <a:stretch>
            <a:fillRect/>
          </a:stretch>
        </p:blipFill>
        <p:spPr bwMode="auto">
          <a:xfrm>
            <a:off x="7286644" y="357166"/>
            <a:ext cx="1357322" cy="642942"/>
          </a:xfrm>
          <a:prstGeom prst="rect">
            <a:avLst/>
          </a:prstGeom>
          <a:noFill/>
        </p:spPr>
      </p:pic>
      <p:sp>
        <p:nvSpPr>
          <p:cNvPr id="6" name="Notched Right Arrow 5">
            <a:hlinkClick r:id="rId4" action="ppaction://hlinksldjump"/>
          </p:cNvPr>
          <p:cNvSpPr/>
          <p:nvPr/>
        </p:nvSpPr>
        <p:spPr>
          <a:xfrm>
            <a:off x="7500958" y="6000768"/>
            <a:ext cx="785818" cy="35719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Action Button: Sound 6">
            <a:hlinkClick r:id="" action="ppaction://hlinkshowjump?jump=nextslide" highlightClick="1">
              <a:snd r:embed="rId5" name="applause.wav" builtIn="1"/>
            </a:hlinkClick>
          </p:cNvPr>
          <p:cNvSpPr/>
          <p:nvPr/>
        </p:nvSpPr>
        <p:spPr>
          <a:xfrm>
            <a:off x="6500826" y="5786454"/>
            <a:ext cx="285752" cy="214314"/>
          </a:xfrm>
          <a:prstGeom prst="actionButtonSou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Action Button: Home 7">
            <a:hlinkClick r:id="" action="ppaction://noaction" highlightClick="1">
              <a:snd r:embed="rId6" name="ELPHRG01.wav"/>
            </a:hlinkClick>
          </p:cNvPr>
          <p:cNvSpPr/>
          <p:nvPr/>
        </p:nvSpPr>
        <p:spPr>
          <a:xfrm>
            <a:off x="6500826" y="5572140"/>
            <a:ext cx="285752" cy="21431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cSld>
  <p:clrMapOvr>
    <a:masterClrMapping/>
  </p:clrMapOvr>
  <p:transition>
    <p:wheel spokes="8"/>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indent="2876550"/>
            <a:r>
              <a:rPr lang="id-ID" dirty="0" smtClean="0"/>
              <a:t>MATERI </a:t>
            </a:r>
            <a:r>
              <a:rPr lang="id-ID" dirty="0" smtClean="0">
                <a:hlinkClick r:id="rId2" action="ppaction://hlinksldjump"/>
              </a:rPr>
              <a:t>Pokok</a:t>
            </a:r>
            <a:r>
              <a:rPr lang="id-ID" dirty="0" smtClean="0"/>
              <a:t> 2</a:t>
            </a:r>
            <a:endParaRPr lang="id-ID" dirty="0"/>
          </a:p>
        </p:txBody>
      </p:sp>
      <p:sp>
        <p:nvSpPr>
          <p:cNvPr id="3" name="Content Placeholder 2"/>
          <p:cNvSpPr>
            <a:spLocks noGrp="1"/>
          </p:cNvSpPr>
          <p:nvPr>
            <p:ph idx="1"/>
          </p:nvPr>
        </p:nvSpPr>
        <p:spPr/>
        <p:txBody>
          <a:bodyPr>
            <a:normAutofit fontScale="40000" lnSpcReduction="20000"/>
          </a:bodyPr>
          <a:lstStyle/>
          <a:p>
            <a:pPr marL="442913" indent="-77788">
              <a:buNone/>
            </a:pPr>
            <a:r>
              <a:rPr lang="id-ID" sz="8000" b="1" dirty="0" smtClean="0"/>
              <a:t>Utilitas maksimum </a:t>
            </a:r>
            <a:r>
              <a:rPr lang="id-ID" sz="8000" dirty="0" smtClean="0"/>
              <a:t>adalah suatu kegiatan konsumsi konsumen dalam menapai keseimbangan pasar. Yaitu besar pengorbanan sama atau sebanding dengan utilitas yang didapat dari barang yang dikonsumsi </a:t>
            </a:r>
            <a:r>
              <a:rPr lang="en-US" sz="8600" b="1" dirty="0"/>
              <a:t> </a:t>
            </a:r>
            <a:endParaRPr lang="id-ID" sz="8600" dirty="0"/>
          </a:p>
          <a:p>
            <a:pPr>
              <a:buNone/>
            </a:pPr>
            <a:r>
              <a:rPr lang="en-US" sz="8600" b="1" dirty="0"/>
              <a:t> </a:t>
            </a:r>
            <a:endParaRPr lang="id-ID" sz="8600" dirty="0"/>
          </a:p>
          <a:p>
            <a:pPr>
              <a:buNone/>
            </a:pPr>
            <a:r>
              <a:rPr lang="en-US" sz="8600" b="1" dirty="0"/>
              <a:t> </a:t>
            </a:r>
            <a:endParaRPr lang="id-ID" sz="8600" dirty="0"/>
          </a:p>
          <a:p>
            <a:pPr>
              <a:buNone/>
            </a:pPr>
            <a:r>
              <a:rPr lang="en-US" b="1" dirty="0"/>
              <a:t> </a:t>
            </a:r>
            <a:endParaRPr lang="id-ID" dirty="0"/>
          </a:p>
          <a:p>
            <a:pPr>
              <a:buNone/>
            </a:pPr>
            <a:r>
              <a:rPr lang="en-US" b="1" dirty="0"/>
              <a:t> </a:t>
            </a:r>
            <a:endParaRPr lang="id-ID" dirty="0"/>
          </a:p>
          <a:p>
            <a:pPr>
              <a:buNone/>
            </a:pPr>
            <a:r>
              <a:rPr lang="en-US" b="1" dirty="0"/>
              <a:t> </a:t>
            </a:r>
            <a:endParaRPr lang="id-ID" dirty="0"/>
          </a:p>
          <a:p>
            <a:endParaRPr lang="id-ID" dirty="0"/>
          </a:p>
        </p:txBody>
      </p:sp>
      <p:pic>
        <p:nvPicPr>
          <p:cNvPr id="6146" name="Picture 2" descr="C:\Users\Acer 5\AppData\Local\Microsoft\Windows\Temporary Internet Files\Content.IE5\2B14XWNS\MM900283044[1].gif"/>
          <p:cNvPicPr>
            <a:picLocks noChangeAspect="1" noChangeArrowheads="1" noCrop="1"/>
          </p:cNvPicPr>
          <p:nvPr/>
        </p:nvPicPr>
        <p:blipFill>
          <a:blip r:embed="rId3"/>
          <a:srcRect/>
          <a:stretch>
            <a:fillRect/>
          </a:stretch>
        </p:blipFill>
        <p:spPr bwMode="auto">
          <a:xfrm>
            <a:off x="642910" y="0"/>
            <a:ext cx="2143140" cy="1000108"/>
          </a:xfrm>
          <a:prstGeom prst="rect">
            <a:avLst/>
          </a:prstGeom>
          <a:noFill/>
        </p:spPr>
      </p:pic>
      <p:sp>
        <p:nvSpPr>
          <p:cNvPr id="5" name="Notched Right Arrow 4">
            <a:hlinkClick r:id="rId4" action="ppaction://hlinksldjump"/>
          </p:cNvPr>
          <p:cNvSpPr/>
          <p:nvPr/>
        </p:nvSpPr>
        <p:spPr>
          <a:xfrm>
            <a:off x="6929454" y="5715016"/>
            <a:ext cx="714380" cy="71438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dirty="0"/>
          </a:p>
        </p:txBody>
      </p:sp>
      <p:sp>
        <p:nvSpPr>
          <p:cNvPr id="3" name="Content Placeholder 2"/>
          <p:cNvSpPr>
            <a:spLocks noGrp="1"/>
          </p:cNvSpPr>
          <p:nvPr>
            <p:ph idx="1"/>
          </p:nvPr>
        </p:nvSpPr>
        <p:spPr>
          <a:xfrm>
            <a:off x="214282" y="2071678"/>
            <a:ext cx="8686800" cy="4525963"/>
          </a:xfrm>
        </p:spPr>
        <p:txBody>
          <a:bodyPr>
            <a:normAutofit fontScale="62500" lnSpcReduction="20000"/>
          </a:bodyPr>
          <a:lstStyle/>
          <a:p>
            <a:r>
              <a:rPr lang="id-ID" b="1" dirty="0" smtClean="0"/>
              <a:t>Untuk </a:t>
            </a:r>
            <a:r>
              <a:rPr lang="id-ID" b="1" dirty="0" smtClean="0"/>
              <a:t>mengenali utilitas maksimum kita gunakan tiga pendekatan ekonomi yang sudah kita kenal, yaitu :</a:t>
            </a:r>
          </a:p>
          <a:p>
            <a:pPr lvl="0"/>
            <a:r>
              <a:rPr lang="id-ID" b="1" dirty="0" smtClean="0"/>
              <a:t>Pendekatan marginal utility atau pendekatan guna batas yaitu pendekatan yang bertitik tolak pada anggapan bahwa utilitas konsumen bisa diukur atau dinyatakan dengan angka (kardinal), sebab itu pendekatan ini diasebut pendekatan kardinal</a:t>
            </a:r>
          </a:p>
          <a:p>
            <a:pPr lvl="0"/>
            <a:r>
              <a:rPr lang="id-ID" b="1" dirty="0" smtClean="0"/>
              <a:t>Pendekatan indefferene urve, yaitu pendekatan yang bertitik tolak pada anggapan bahwa utilitas konsumen dapat dinyatakan melalui tingkatan-tingkatan utilitas dari tingkat rendah ke tingkat tinggi. Utilitas menurut pendekatan ini bersifat ordinal , sebab itu pendekatan ini disebut pendekatan ordinal.</a:t>
            </a:r>
          </a:p>
          <a:p>
            <a:r>
              <a:rPr lang="id-ID" b="1" dirty="0" smtClean="0"/>
              <a:t>Pendekatan garis anggaran ( budget line ) , yaitu suatu garis yang menunjukan kombinasi alternatif dari barang-barang yang dapat dibeli oleh konsumen dengan pendapatan yang tersedia dan dengan harga tertentu</a:t>
            </a:r>
            <a:endParaRPr lang="id-ID" b="1" dirty="0"/>
          </a:p>
          <a:p>
            <a:pPr>
              <a:buNone/>
            </a:pPr>
            <a:r>
              <a:rPr lang="en-US" b="1" dirty="0"/>
              <a:t> </a:t>
            </a:r>
            <a:endParaRPr lang="id-ID" dirty="0"/>
          </a:p>
          <a:p>
            <a:pPr>
              <a:buNone/>
            </a:pPr>
            <a:r>
              <a:rPr lang="en-US" b="1" dirty="0"/>
              <a:t> </a:t>
            </a:r>
            <a:endParaRPr lang="id-ID" dirty="0"/>
          </a:p>
          <a:p>
            <a:endParaRPr lang="id-ID" dirty="0"/>
          </a:p>
        </p:txBody>
      </p:sp>
      <p:pic>
        <p:nvPicPr>
          <p:cNvPr id="15362" name="Picture 2" descr="C:\Users\Acer 5\AppData\Local\Microsoft\Windows\Temporary Internet Files\Content.IE5\TG08MVQS\MM900354644[1].gif"/>
          <p:cNvPicPr>
            <a:picLocks noChangeAspect="1" noChangeArrowheads="1" noCrop="1"/>
          </p:cNvPicPr>
          <p:nvPr/>
        </p:nvPicPr>
        <p:blipFill>
          <a:blip r:embed="rId3"/>
          <a:srcRect/>
          <a:stretch>
            <a:fillRect/>
          </a:stretch>
        </p:blipFill>
        <p:spPr bwMode="auto">
          <a:xfrm>
            <a:off x="428596" y="357166"/>
            <a:ext cx="1571636" cy="1500198"/>
          </a:xfrm>
          <a:prstGeom prst="rect">
            <a:avLst/>
          </a:prstGeom>
          <a:noFill/>
        </p:spPr>
      </p:pic>
      <p:sp>
        <p:nvSpPr>
          <p:cNvPr id="5" name="Notched Right Arrow 4">
            <a:hlinkClick r:id="rId4" action="ppaction://hlinksldjump"/>
          </p:cNvPr>
          <p:cNvSpPr/>
          <p:nvPr/>
        </p:nvSpPr>
        <p:spPr>
          <a:xfrm>
            <a:off x="6929454" y="5857892"/>
            <a:ext cx="857256" cy="428628"/>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6" name="j0214098.wav">
            <a:hlinkClick r:id="" action="ppaction://media"/>
          </p:cNvPr>
          <p:cNvPicPr>
            <a:picLocks noRot="1" noChangeAspect="1"/>
          </p:cNvPicPr>
          <p:nvPr>
            <a:wavAudioFile r:embed="rId1" name="j0214098.wav"/>
          </p:nvPr>
        </p:nvPicPr>
        <p:blipFill>
          <a:blip r:embed="rId5"/>
          <a:stretch>
            <a:fillRect/>
          </a:stretch>
        </p:blipFill>
        <p:spPr>
          <a:xfrm>
            <a:off x="8839200" y="714356"/>
            <a:ext cx="304800" cy="304800"/>
          </a:xfrm>
          <a:prstGeom prst="rect">
            <a:avLst/>
          </a:prstGeom>
        </p:spPr>
      </p:pic>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45"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dirty="0"/>
          </a:p>
        </p:txBody>
      </p:sp>
      <p:sp>
        <p:nvSpPr>
          <p:cNvPr id="3" name="Content Placeholder 2"/>
          <p:cNvSpPr>
            <a:spLocks noGrp="1"/>
          </p:cNvSpPr>
          <p:nvPr>
            <p:ph idx="1"/>
          </p:nvPr>
        </p:nvSpPr>
        <p:spPr/>
        <p:txBody>
          <a:bodyPr>
            <a:normAutofit fontScale="77500" lnSpcReduction="20000"/>
          </a:bodyPr>
          <a:lstStyle/>
          <a:p>
            <a:pPr lvl="0"/>
            <a:r>
              <a:rPr lang="id-ID" dirty="0" smtClean="0"/>
              <a:t>Pendekatan kardinal (cardinal opproah), merupakan gabungan dari beberapa pendapat para akhli ekonomi aliran subjektif seperti Herman H Gossen (1854), William Stanley Jevons (1871), Leon Walras (1894), utilitas yang diperoleh konsumen dalam mengkonsumsi barang disebut utilitas total (total utility) dan utilitas marginal (marginal utility)</a:t>
            </a:r>
          </a:p>
          <a:p>
            <a:r>
              <a:rPr lang="id-ID" dirty="0" smtClean="0"/>
              <a:t>Utilitas total merupakan utilitas yang diperoleh konsumen saat mengkonsumsi sejumlah barang . Misal saat mengkonsumsi barang 5 unit , anda memperoleh utilitas total 30.</a:t>
            </a:r>
          </a:p>
          <a:p>
            <a:r>
              <a:rPr lang="id-ID" dirty="0" smtClean="0"/>
              <a:t>Utilitas marginal , adalah tambahan utilitas yang diperoleh konsumen dari setiap unit tambahan barang yang dikonsumsi, misalnya saat mengkonsumsi barang sebanyak 4 unit , anda memperoleh utilitas 28,</a:t>
            </a:r>
            <a:endParaRPr lang="id-ID" dirty="0"/>
          </a:p>
          <a:p>
            <a:endParaRPr lang="id-ID" dirty="0"/>
          </a:p>
        </p:txBody>
      </p:sp>
      <p:pic>
        <p:nvPicPr>
          <p:cNvPr id="8194" name="Picture 2" descr="C:\Program Files\Microsoft Office\MEDIA\CAGCAT10\j0302827.jpg"/>
          <p:cNvPicPr>
            <a:picLocks noChangeAspect="1" noChangeArrowheads="1"/>
          </p:cNvPicPr>
          <p:nvPr/>
        </p:nvPicPr>
        <p:blipFill>
          <a:blip r:embed="rId2"/>
          <a:srcRect/>
          <a:stretch>
            <a:fillRect/>
          </a:stretch>
        </p:blipFill>
        <p:spPr bwMode="auto">
          <a:xfrm>
            <a:off x="0" y="0"/>
            <a:ext cx="2609088" cy="1500174"/>
          </a:xfrm>
          <a:prstGeom prst="rect">
            <a:avLst/>
          </a:prstGeom>
          <a:noFill/>
        </p:spPr>
      </p:pic>
      <p:sp>
        <p:nvSpPr>
          <p:cNvPr id="5" name="Notched Right Arrow 4">
            <a:hlinkClick r:id="rId3" action="ppaction://hlinksldjump"/>
          </p:cNvPr>
          <p:cNvSpPr/>
          <p:nvPr/>
        </p:nvSpPr>
        <p:spPr>
          <a:xfrm>
            <a:off x="7143768" y="5786454"/>
            <a:ext cx="785818" cy="428628"/>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cSld>
  <p:clrMapOvr>
    <a:masterClrMapping/>
  </p:clrMapOvr>
  <p:transition spd="med">
    <p:cover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dirty="0"/>
          </a:p>
        </p:txBody>
      </p:sp>
      <p:sp>
        <p:nvSpPr>
          <p:cNvPr id="3" name="Content Placeholder 2"/>
          <p:cNvSpPr>
            <a:spLocks noGrp="1"/>
          </p:cNvSpPr>
          <p:nvPr>
            <p:ph idx="1"/>
          </p:nvPr>
        </p:nvSpPr>
        <p:spPr/>
        <p:txBody>
          <a:bodyPr>
            <a:normAutofit fontScale="92500"/>
          </a:bodyPr>
          <a:lstStyle/>
          <a:p>
            <a:r>
              <a:rPr lang="id-ID" dirty="0" smtClean="0"/>
              <a:t>sedangkan saat mengkonsumsi barang sebanyak 5 unit anda memperoleh utilitas total 30.</a:t>
            </a:r>
          </a:p>
          <a:p>
            <a:pPr lvl="0"/>
            <a:r>
              <a:rPr lang="id-ID" dirty="0" smtClean="0"/>
              <a:t>Pendekatan ordinal (ordinal approach ), menganggap bahwa utilitas suatu barang tidak perlu diukur, cukup untuk diketahui dan konsumen mampu membuat urutan tinggi rendahnya utilitas yang diperoleh dari mengkonsumsi sejumlah barang atau jasa.</a:t>
            </a:r>
          </a:p>
          <a:p>
            <a:pPr>
              <a:buNone/>
            </a:pPr>
            <a:r>
              <a:rPr lang="id-ID" dirty="0" smtClean="0"/>
              <a:t> </a:t>
            </a:r>
          </a:p>
          <a:p>
            <a:pPr lvl="0"/>
            <a:endParaRPr lang="id-ID" dirty="0"/>
          </a:p>
        </p:txBody>
      </p:sp>
      <p:pic>
        <p:nvPicPr>
          <p:cNvPr id="17410" name="Picture 2" descr="C:\Users\Acer 5\AppData\Local\Microsoft\Windows\Temporary Internet Files\Content.IE5\TG08MVQS\MM900188344[1].gif"/>
          <p:cNvPicPr>
            <a:picLocks noChangeAspect="1" noChangeArrowheads="1" noCrop="1"/>
          </p:cNvPicPr>
          <p:nvPr/>
        </p:nvPicPr>
        <p:blipFill>
          <a:blip r:embed="rId2"/>
          <a:srcRect/>
          <a:stretch>
            <a:fillRect/>
          </a:stretch>
        </p:blipFill>
        <p:spPr bwMode="auto">
          <a:xfrm>
            <a:off x="6215074" y="0"/>
            <a:ext cx="1571636" cy="1285860"/>
          </a:xfrm>
          <a:prstGeom prst="rect">
            <a:avLst/>
          </a:prstGeom>
          <a:noFill/>
        </p:spPr>
      </p:pic>
      <p:sp>
        <p:nvSpPr>
          <p:cNvPr id="6" name="Notched Right Arrow 5">
            <a:hlinkClick r:id="rId3" action="ppaction://hlinksldjump"/>
          </p:cNvPr>
          <p:cNvSpPr/>
          <p:nvPr/>
        </p:nvSpPr>
        <p:spPr>
          <a:xfrm>
            <a:off x="7429520" y="6215082"/>
            <a:ext cx="571504" cy="35719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cSld>
  <p:clrMapOvr>
    <a:masterClrMapping/>
  </p:clrMapOvr>
  <p:transition spd="med">
    <p:cov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0034" y="1857364"/>
            <a:ext cx="8643966" cy="3500462"/>
          </a:xfrm>
        </p:spPr>
        <p:txBody>
          <a:bodyPr>
            <a:normAutofit fontScale="90000"/>
          </a:bodyPr>
          <a:lstStyle/>
          <a:p>
            <a:r>
              <a:rPr lang="id-ID" sz="2000" dirty="0" smtClean="0"/>
              <a:t> </a:t>
            </a:r>
            <a:r>
              <a:rPr lang="id-ID" sz="2200" dirty="0" smtClean="0"/>
              <a:t>Prilaku konsumen adalah tingkah laku konsumen dalam memenuhi kebutuhan hidunya sehari-hari.</a:t>
            </a:r>
            <a:br>
              <a:rPr lang="id-ID" sz="2200" dirty="0" smtClean="0"/>
            </a:br>
            <a:r>
              <a:rPr lang="id-ID" sz="2200" dirty="0" smtClean="0"/>
              <a:t/>
            </a:r>
            <a:br>
              <a:rPr lang="id-ID" sz="2200" dirty="0" smtClean="0"/>
            </a:br>
            <a:r>
              <a:rPr lang="id-ID" sz="2200" dirty="0" smtClean="0"/>
              <a:t>Teori prilaku konsumen, antara lain :</a:t>
            </a:r>
            <a:br>
              <a:rPr lang="id-ID" sz="2200" dirty="0" smtClean="0"/>
            </a:br>
            <a:r>
              <a:rPr lang="id-ID" sz="2200" dirty="0" smtClean="0"/>
              <a:t>1. Menurut  Engel , “ semakin kecil pendapatan, semakin besar bagian pendapatan untuk konsumsi dan sebaliknya semakin besar pendapatan ,semakin besar bagian dari pendapatan untuk tabungan.”</a:t>
            </a:r>
            <a:r>
              <a:rPr lang="id-ID" sz="2200" dirty="0" smtClean="0"/>
              <a:t/>
            </a:r>
            <a:br>
              <a:rPr lang="id-ID" sz="2200" dirty="0" smtClean="0"/>
            </a:br>
            <a:r>
              <a:rPr lang="id-ID" sz="2200" dirty="0" smtClean="0"/>
              <a:t>2. Menurut </a:t>
            </a:r>
            <a:r>
              <a:rPr lang="id-ID" sz="2200" dirty="0" smtClean="0"/>
              <a:t>Keynes,  konsumsi adalah bagian pendapatan yang dibelanjakan untuk kebutuhan konsumsi, tabungan adalah bagian pendapatan yang disimpan atau tidak dibelanjakan, sebab itu besarnya pendapatan sama dengan konsumsi d</a:t>
            </a:r>
            <a:r>
              <a:rPr lang="id-ID" sz="2200" dirty="0" smtClean="0"/>
              <a:t>itambah </a:t>
            </a:r>
            <a:r>
              <a:rPr lang="id-ID" sz="2200" dirty="0" smtClean="0"/>
              <a:t>tabungan.</a:t>
            </a:r>
            <a:br>
              <a:rPr lang="id-ID" sz="2200" dirty="0" smtClean="0"/>
            </a:br>
            <a:r>
              <a:rPr lang="id-ID" sz="2200" dirty="0" smtClean="0"/>
              <a:t> </a:t>
            </a:r>
            <a:r>
              <a:rPr lang="id-ID" sz="2000" dirty="0" smtClean="0"/>
              <a:t/>
            </a:r>
            <a:br>
              <a:rPr lang="id-ID" sz="2000" dirty="0" smtClean="0"/>
            </a:br>
            <a:endParaRPr lang="id-ID" sz="2000" dirty="0"/>
          </a:p>
        </p:txBody>
      </p:sp>
      <p:pic>
        <p:nvPicPr>
          <p:cNvPr id="4099" name="Picture 3" descr="C:\Users\Acer 5\AppData\Local\Microsoft\Windows\Temporary Internet Files\Content.IE5\4HB8UTCA\MM900284144[1].gif"/>
          <p:cNvPicPr>
            <a:picLocks noChangeAspect="1" noChangeArrowheads="1" noCrop="1"/>
          </p:cNvPicPr>
          <p:nvPr/>
        </p:nvPicPr>
        <p:blipFill>
          <a:blip r:embed="rId2"/>
          <a:srcRect/>
          <a:stretch>
            <a:fillRect/>
          </a:stretch>
        </p:blipFill>
        <p:spPr bwMode="auto">
          <a:xfrm>
            <a:off x="6143636" y="214290"/>
            <a:ext cx="1357322" cy="1119190"/>
          </a:xfrm>
          <a:prstGeom prst="rect">
            <a:avLst/>
          </a:prstGeom>
          <a:noFill/>
        </p:spPr>
      </p:pic>
      <p:sp>
        <p:nvSpPr>
          <p:cNvPr id="6" name="Notched Right Arrow 5">
            <a:hlinkClick r:id="rId3" action="ppaction://hlinksldjump"/>
          </p:cNvPr>
          <p:cNvSpPr/>
          <p:nvPr/>
        </p:nvSpPr>
        <p:spPr>
          <a:xfrm>
            <a:off x="7000892" y="5857892"/>
            <a:ext cx="1285884" cy="71438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8596" y="3714752"/>
            <a:ext cx="8458200" cy="1222375"/>
          </a:xfrm>
        </p:spPr>
        <p:txBody>
          <a:bodyPr/>
          <a:lstStyle/>
          <a:p>
            <a:r>
              <a:rPr lang="id-ID" dirty="0" smtClean="0"/>
              <a:t>		</a:t>
            </a:r>
            <a:endParaRPr lang="id-ID" dirty="0"/>
          </a:p>
        </p:txBody>
      </p:sp>
      <p:sp>
        <p:nvSpPr>
          <p:cNvPr id="3" name="Subtitle 2"/>
          <p:cNvSpPr>
            <a:spLocks noGrp="1"/>
          </p:cNvSpPr>
          <p:nvPr>
            <p:ph type="subTitle" idx="1"/>
          </p:nvPr>
        </p:nvSpPr>
        <p:spPr>
          <a:xfrm>
            <a:off x="500034" y="1357298"/>
            <a:ext cx="8458200" cy="4286280"/>
          </a:xfrm>
        </p:spPr>
        <p:txBody>
          <a:bodyPr>
            <a:normAutofit fontScale="85000" lnSpcReduction="20000"/>
          </a:bodyPr>
          <a:lstStyle/>
          <a:p>
            <a:r>
              <a:rPr lang="en-US" b="1" i="1" dirty="0"/>
              <a:t> </a:t>
            </a:r>
            <a:r>
              <a:rPr lang="id-ID" dirty="0" smtClean="0"/>
              <a:t> </a:t>
            </a:r>
            <a:endParaRPr lang="id-ID" dirty="0" smtClean="0"/>
          </a:p>
          <a:p>
            <a:endParaRPr lang="id-ID" b="1" dirty="0" smtClean="0"/>
          </a:p>
          <a:p>
            <a:r>
              <a:rPr lang="id-ID" b="1" dirty="0" smtClean="0"/>
              <a:t>Rumus </a:t>
            </a:r>
            <a:endParaRPr lang="id-ID" b="1" dirty="0" smtClean="0"/>
          </a:p>
          <a:p>
            <a:r>
              <a:rPr lang="id-ID" b="1" dirty="0" smtClean="0"/>
              <a:t>Y = C + S</a:t>
            </a:r>
          </a:p>
          <a:p>
            <a:r>
              <a:rPr lang="id-ID" b="1" dirty="0" smtClean="0"/>
              <a:t>Y = Yeld =Pendapatan</a:t>
            </a:r>
          </a:p>
          <a:p>
            <a:r>
              <a:rPr lang="id-ID" b="1" dirty="0" smtClean="0"/>
              <a:t>C = Consumtion = konsumsi</a:t>
            </a:r>
          </a:p>
          <a:p>
            <a:r>
              <a:rPr lang="id-ID" b="1" dirty="0" smtClean="0"/>
              <a:t>S = save = tabungan</a:t>
            </a:r>
          </a:p>
          <a:p>
            <a:r>
              <a:rPr lang="id-ID" b="1" dirty="0" smtClean="0"/>
              <a:t>Keynes mengatakan “setiap pertambahan pendapatan akan menyebabkan pertambahan konsumsi dan pertambahan tabungan “</a:t>
            </a:r>
          </a:p>
          <a:p>
            <a:r>
              <a:rPr lang="id-ID" b="1" dirty="0" smtClean="0"/>
              <a:t>Δ Y = ΔC + ΔS</a:t>
            </a:r>
          </a:p>
          <a:p>
            <a:r>
              <a:rPr lang="id-ID" b="1" dirty="0" smtClean="0"/>
              <a:t>ΔY = pertambahan pendapatan</a:t>
            </a:r>
          </a:p>
          <a:p>
            <a:r>
              <a:rPr lang="id-ID" b="1" dirty="0" smtClean="0"/>
              <a:t>ΔC = pertambahan konsumsi</a:t>
            </a:r>
          </a:p>
          <a:p>
            <a:r>
              <a:rPr lang="id-ID" b="1" dirty="0" smtClean="0"/>
              <a:t>ΔS = pertambahan tabungan</a:t>
            </a:r>
          </a:p>
          <a:p>
            <a:endParaRPr lang="id-ID" dirty="0"/>
          </a:p>
        </p:txBody>
      </p:sp>
      <p:pic>
        <p:nvPicPr>
          <p:cNvPr id="14338" name="Picture 2" descr="C:\Users\Acer 5\AppData\Local\Microsoft\Windows\Temporary Internet Files\Content.IE5\TG08MVQS\MM900236237[1].gif"/>
          <p:cNvPicPr>
            <a:picLocks noChangeAspect="1" noChangeArrowheads="1" noCrop="1"/>
          </p:cNvPicPr>
          <p:nvPr/>
        </p:nvPicPr>
        <p:blipFill>
          <a:blip r:embed="rId2"/>
          <a:srcRect/>
          <a:stretch>
            <a:fillRect/>
          </a:stretch>
        </p:blipFill>
        <p:spPr bwMode="auto">
          <a:xfrm>
            <a:off x="0" y="0"/>
            <a:ext cx="1928794" cy="1357298"/>
          </a:xfrm>
          <a:prstGeom prst="rect">
            <a:avLst/>
          </a:prstGeom>
          <a:noFill/>
        </p:spPr>
      </p:pic>
      <p:sp>
        <p:nvSpPr>
          <p:cNvPr id="5" name="Notched Right Arrow 4">
            <a:hlinkClick r:id="rId3" action="ppaction://hlinksldjump"/>
          </p:cNvPr>
          <p:cNvSpPr/>
          <p:nvPr/>
        </p:nvSpPr>
        <p:spPr>
          <a:xfrm>
            <a:off x="6858016" y="5715016"/>
            <a:ext cx="857256" cy="642942"/>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t/>
            </a:r>
            <a:br>
              <a:rPr lang="id-ID" dirty="0" smtClean="0"/>
            </a:br>
            <a:r>
              <a:rPr lang="id-ID" dirty="0" smtClean="0"/>
              <a:t/>
            </a:r>
            <a:br>
              <a:rPr lang="id-ID" dirty="0" smtClean="0"/>
            </a:br>
            <a:r>
              <a:rPr lang="id-ID" dirty="0" smtClean="0"/>
              <a:t/>
            </a:r>
            <a:br>
              <a:rPr lang="id-ID" dirty="0" smtClean="0"/>
            </a:br>
            <a:r>
              <a:rPr lang="id-ID" dirty="0" smtClean="0"/>
              <a:t/>
            </a:r>
            <a:br>
              <a:rPr lang="id-ID" dirty="0" smtClean="0"/>
            </a:br>
            <a:r>
              <a:rPr lang="id-ID" dirty="0" smtClean="0"/>
              <a:t/>
            </a:r>
            <a:br>
              <a:rPr lang="id-ID" dirty="0" smtClean="0"/>
            </a:br>
            <a:r>
              <a:rPr lang="id-ID" dirty="0" smtClean="0"/>
              <a:t/>
            </a:r>
            <a:br>
              <a:rPr lang="id-ID" dirty="0" smtClean="0"/>
            </a:br>
            <a:r>
              <a:rPr lang="id-ID" dirty="0" smtClean="0"/>
              <a:t/>
            </a:r>
            <a:br>
              <a:rPr lang="id-ID" dirty="0" smtClean="0"/>
            </a:br>
            <a:r>
              <a:rPr lang="id-ID" dirty="0" smtClean="0"/>
              <a:t/>
            </a:r>
            <a:br>
              <a:rPr lang="id-ID" dirty="0" smtClean="0"/>
            </a:br>
            <a:r>
              <a:rPr lang="id-ID" dirty="0" smtClean="0"/>
              <a:t/>
            </a:r>
            <a:br>
              <a:rPr lang="id-ID" dirty="0" smtClean="0"/>
            </a:br>
            <a:r>
              <a:rPr lang="id-ID" dirty="0" smtClean="0"/>
              <a:t/>
            </a:r>
            <a:br>
              <a:rPr lang="id-ID" dirty="0" smtClean="0"/>
            </a:br>
            <a:r>
              <a:rPr lang="id-ID" dirty="0" smtClean="0"/>
              <a:t> </a:t>
            </a:r>
            <a:br>
              <a:rPr lang="id-ID" dirty="0" smtClean="0"/>
            </a:br>
            <a:r>
              <a:rPr lang="id-ID" dirty="0" smtClean="0"/>
              <a:t/>
            </a:r>
            <a:br>
              <a:rPr lang="id-ID" dirty="0" smtClean="0"/>
            </a:br>
            <a:r>
              <a:rPr lang="id-ID" dirty="0" smtClean="0"/>
              <a:t/>
            </a:r>
            <a:br>
              <a:rPr lang="id-ID" dirty="0" smtClean="0"/>
            </a:br>
            <a:r>
              <a:rPr lang="id-ID" dirty="0" smtClean="0"/>
              <a:t> </a:t>
            </a:r>
            <a:br>
              <a:rPr lang="id-ID" dirty="0" smtClean="0"/>
            </a:br>
            <a:endParaRPr lang="id-ID" dirty="0"/>
          </a:p>
        </p:txBody>
      </p:sp>
      <p:sp>
        <p:nvSpPr>
          <p:cNvPr id="3" name="TextBox 2"/>
          <p:cNvSpPr txBox="1"/>
          <p:nvPr/>
        </p:nvSpPr>
        <p:spPr>
          <a:xfrm>
            <a:off x="2714612" y="1928802"/>
            <a:ext cx="3714776" cy="1415772"/>
          </a:xfrm>
          <a:prstGeom prst="rect">
            <a:avLst/>
          </a:prstGeom>
          <a:noFill/>
        </p:spPr>
        <p:txBody>
          <a:bodyPr wrap="square" rtlCol="0">
            <a:spAutoFit/>
          </a:bodyPr>
          <a:lstStyle/>
          <a:p>
            <a:r>
              <a:rPr lang="id-ID" sz="3200" b="1" i="1" dirty="0"/>
              <a:t> </a:t>
            </a:r>
            <a:endParaRPr lang="id-ID" sz="3200" dirty="0"/>
          </a:p>
          <a:p>
            <a:r>
              <a:rPr lang="en-US" b="1" i="1" dirty="0"/>
              <a:t> </a:t>
            </a:r>
            <a:endParaRPr lang="id-ID" dirty="0"/>
          </a:p>
          <a:p>
            <a:r>
              <a:rPr lang="en-US" b="1" i="1" dirty="0"/>
              <a:t> </a:t>
            </a:r>
            <a:endParaRPr lang="id-ID" dirty="0"/>
          </a:p>
          <a:p>
            <a:endParaRPr lang="id-ID" dirty="0"/>
          </a:p>
        </p:txBody>
      </p:sp>
      <p:pic>
        <p:nvPicPr>
          <p:cNvPr id="8194" name="Picture 2" descr="C:\Users\Acer 5\AppData\Local\Microsoft\Windows\Temporary Internet Files\Content.IE5\4HB8UTCA\MM900336344[1].gif"/>
          <p:cNvPicPr>
            <a:picLocks noChangeAspect="1" noChangeArrowheads="1" noCrop="1"/>
          </p:cNvPicPr>
          <p:nvPr/>
        </p:nvPicPr>
        <p:blipFill>
          <a:blip r:embed="rId2"/>
          <a:srcRect/>
          <a:stretch>
            <a:fillRect/>
          </a:stretch>
        </p:blipFill>
        <p:spPr bwMode="auto">
          <a:xfrm>
            <a:off x="928662" y="0"/>
            <a:ext cx="1285879" cy="1014414"/>
          </a:xfrm>
          <a:prstGeom prst="rect">
            <a:avLst/>
          </a:prstGeom>
          <a:noFill/>
        </p:spPr>
      </p:pic>
      <p:sp>
        <p:nvSpPr>
          <p:cNvPr id="5" name="Notched Right Arrow 4">
            <a:hlinkClick r:id="rId3" action="ppaction://hlinksldjump"/>
          </p:cNvPr>
          <p:cNvSpPr/>
          <p:nvPr/>
        </p:nvSpPr>
        <p:spPr>
          <a:xfrm>
            <a:off x="6858016" y="5929330"/>
            <a:ext cx="714380" cy="50006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6145" name="Picture 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928926" y="4857760"/>
            <a:ext cx="2286016" cy="1000132"/>
          </a:xfrm>
          <a:prstGeom prst="rect">
            <a:avLst/>
          </a:prstGeom>
          <a:noFill/>
        </p:spPr>
      </p:pic>
      <p:sp>
        <p:nvSpPr>
          <p:cNvPr id="6147" name="Rectangle 3"/>
          <p:cNvSpPr>
            <a:spLocks noChangeArrowheads="1"/>
          </p:cNvSpPr>
          <p:nvPr/>
        </p:nvSpPr>
        <p:spPr bwMode="auto">
          <a:xfrm>
            <a:off x="685800" y="8572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d-ID"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TextBox 9"/>
          <p:cNvSpPr txBox="1"/>
          <p:nvPr/>
        </p:nvSpPr>
        <p:spPr>
          <a:xfrm>
            <a:off x="785786" y="1142984"/>
            <a:ext cx="8001056" cy="3416320"/>
          </a:xfrm>
          <a:prstGeom prst="rect">
            <a:avLst/>
          </a:prstGeom>
          <a:noFill/>
        </p:spPr>
        <p:txBody>
          <a:bodyPr wrap="square" rtlCol="0">
            <a:spAutoFit/>
          </a:bodyPr>
          <a:lstStyle/>
          <a:p>
            <a:r>
              <a:rPr lang="id-ID" sz="2400" dirty="0" smtClean="0"/>
              <a:t>Adapun hubungan antara besarnya konsumsi dan pendapatan oleh Keynes dirumuskan</a:t>
            </a:r>
            <a:br>
              <a:rPr lang="id-ID" sz="2400" dirty="0" smtClean="0"/>
            </a:br>
            <a:r>
              <a:rPr lang="id-ID" sz="2400" b="1" dirty="0" smtClean="0"/>
              <a:t>C =  </a:t>
            </a:r>
            <a:r>
              <a:rPr lang="id-ID" sz="2400" b="1" dirty="0" smtClean="0"/>
              <a:t>a + </a:t>
            </a:r>
            <a:r>
              <a:rPr lang="id-ID" sz="2400" b="1" dirty="0" smtClean="0"/>
              <a:t>bY</a:t>
            </a:r>
            <a:r>
              <a:rPr lang="id-ID" sz="2400" dirty="0" smtClean="0"/>
              <a:t/>
            </a:r>
            <a:br>
              <a:rPr lang="id-ID" sz="2400" dirty="0" smtClean="0"/>
            </a:br>
            <a:r>
              <a:rPr lang="id-ID" sz="2400" dirty="0" smtClean="0"/>
              <a:t>C = pengeluaran untuk konsumsi</a:t>
            </a:r>
            <a:br>
              <a:rPr lang="id-ID" sz="2400" dirty="0" smtClean="0"/>
            </a:br>
            <a:r>
              <a:rPr lang="id-ID" sz="2400" dirty="0" smtClean="0"/>
              <a:t>a. Konstanta</a:t>
            </a:r>
            <a:r>
              <a:rPr lang="id-ID" sz="2400" dirty="0" smtClean="0"/>
              <a:t>, besarnya konsumsi pada saat </a:t>
            </a:r>
            <a:r>
              <a:rPr lang="id-ID" sz="2400" dirty="0" smtClean="0"/>
              <a:t>pendapatan</a:t>
            </a:r>
          </a:p>
          <a:p>
            <a:r>
              <a:rPr lang="id-ID" sz="2400" dirty="0" smtClean="0"/>
              <a:t> </a:t>
            </a:r>
            <a:r>
              <a:rPr lang="id-ID" sz="2400" dirty="0" smtClean="0"/>
              <a:t>    belum </a:t>
            </a:r>
            <a:r>
              <a:rPr lang="id-ID" sz="2400" dirty="0" smtClean="0"/>
              <a:t>ada</a:t>
            </a:r>
            <a:br>
              <a:rPr lang="id-ID" sz="2400" dirty="0" smtClean="0"/>
            </a:br>
            <a:r>
              <a:rPr lang="id-ID" sz="2400" dirty="0" smtClean="0"/>
              <a:t>b. koefisien</a:t>
            </a:r>
            <a:r>
              <a:rPr lang="id-ID" sz="2400" dirty="0" smtClean="0"/>
              <a:t>, besarnya tambahan konsumsi yang </a:t>
            </a:r>
            <a:r>
              <a:rPr lang="id-ID" sz="2400" dirty="0" smtClean="0"/>
              <a:t>disebabkan</a:t>
            </a:r>
          </a:p>
          <a:p>
            <a:r>
              <a:rPr lang="id-ID" sz="2400" dirty="0" smtClean="0"/>
              <a:t> </a:t>
            </a:r>
            <a:r>
              <a:rPr lang="id-ID" sz="2400" dirty="0" smtClean="0"/>
              <a:t>   </a:t>
            </a:r>
            <a:r>
              <a:rPr lang="id-ID" sz="2400" dirty="0" smtClean="0"/>
              <a:t>tambahan pendapatan, disebut pula mengkonsumsi </a:t>
            </a:r>
            <a:endParaRPr lang="id-ID" sz="2400" dirty="0" smtClean="0"/>
          </a:p>
          <a:p>
            <a:r>
              <a:rPr lang="id-ID" sz="2400" dirty="0" smtClean="0"/>
              <a:t> </a:t>
            </a:r>
            <a:r>
              <a:rPr lang="id-ID" sz="2400" dirty="0" smtClean="0"/>
              <a:t>   marginal </a:t>
            </a:r>
            <a:r>
              <a:rPr lang="id-ID" sz="2400" dirty="0" smtClean="0"/>
              <a:t>atau Marginal Propensity to consume (MPC)</a:t>
            </a:r>
            <a:endParaRPr lang="id-ID"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686800" cy="1257288"/>
          </a:xfrm>
        </p:spPr>
        <p:txBody>
          <a:bodyPr>
            <a:normAutofit fontScale="90000"/>
          </a:bodyPr>
          <a:lstStyle/>
          <a:p>
            <a:r>
              <a:rPr lang="id-ID" dirty="0" smtClean="0"/>
              <a:t/>
            </a:r>
            <a:br>
              <a:rPr lang="id-ID" dirty="0" smtClean="0"/>
            </a:br>
            <a:r>
              <a:rPr lang="id-ID" dirty="0" smtClean="0"/>
              <a:t/>
            </a:r>
            <a:br>
              <a:rPr lang="id-ID" dirty="0" smtClean="0"/>
            </a:br>
            <a:endParaRPr lang="id-ID" dirty="0"/>
          </a:p>
        </p:txBody>
      </p:sp>
      <p:pic>
        <p:nvPicPr>
          <p:cNvPr id="13314" name="Picture 2" descr="C:\Users\Acer 5\AppData\Local\Microsoft\Windows\Temporary Internet Files\Content.IE5\2B14XWNS\MM900236537[1].gif"/>
          <p:cNvPicPr>
            <a:picLocks noChangeAspect="1" noChangeArrowheads="1" noCrop="1"/>
          </p:cNvPicPr>
          <p:nvPr/>
        </p:nvPicPr>
        <p:blipFill>
          <a:blip r:embed="rId2"/>
          <a:srcRect/>
          <a:stretch>
            <a:fillRect/>
          </a:stretch>
        </p:blipFill>
        <p:spPr bwMode="auto">
          <a:xfrm>
            <a:off x="571472" y="285728"/>
            <a:ext cx="2786082" cy="1571636"/>
          </a:xfrm>
          <a:prstGeom prst="rect">
            <a:avLst/>
          </a:prstGeom>
          <a:noFill/>
        </p:spPr>
      </p:pic>
      <p:sp>
        <p:nvSpPr>
          <p:cNvPr id="5" name="Notched Right Arrow 4">
            <a:hlinkClick r:id="rId3" action="ppaction://hlinksldjump"/>
          </p:cNvPr>
          <p:cNvSpPr/>
          <p:nvPr/>
        </p:nvSpPr>
        <p:spPr>
          <a:xfrm>
            <a:off x="7286644" y="5429264"/>
            <a:ext cx="785818" cy="71438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TextBox 8"/>
          <p:cNvSpPr txBox="1"/>
          <p:nvPr/>
        </p:nvSpPr>
        <p:spPr>
          <a:xfrm>
            <a:off x="500034" y="2500306"/>
            <a:ext cx="7429552" cy="2677656"/>
          </a:xfrm>
          <a:prstGeom prst="rect">
            <a:avLst/>
          </a:prstGeom>
          <a:noFill/>
        </p:spPr>
        <p:txBody>
          <a:bodyPr wrap="square" rtlCol="0">
            <a:spAutoFit/>
          </a:bodyPr>
          <a:lstStyle/>
          <a:p>
            <a:r>
              <a:rPr lang="id-ID" sz="2400" dirty="0" smtClean="0"/>
              <a:t>Sedangkan hubungan antara besarnya tabungan dan pendapatan dirumuskan </a:t>
            </a:r>
            <a:r>
              <a:rPr lang="id-ID" sz="2400" dirty="0" smtClean="0"/>
              <a:t>:</a:t>
            </a:r>
          </a:p>
          <a:p>
            <a:r>
              <a:rPr lang="id-ID" sz="2400" dirty="0" smtClean="0"/>
              <a:t>S = -a + (1-b)Y </a:t>
            </a:r>
            <a:endParaRPr lang="id-ID" sz="2400" dirty="0" smtClean="0"/>
          </a:p>
          <a:p>
            <a:endParaRPr lang="id-ID" sz="2400" dirty="0" smtClean="0"/>
          </a:p>
          <a:p>
            <a:r>
              <a:rPr lang="id-ID" sz="2400" dirty="0" smtClean="0"/>
              <a:t>(1-b) = MPS = Marginal Propencity to save, yaitu besarnya hasrat menabung marginal </a:t>
            </a:r>
            <a:br>
              <a:rPr lang="id-ID" sz="2400" dirty="0" smtClean="0"/>
            </a:br>
            <a:r>
              <a:rPr lang="id-ID" sz="2400" dirty="0" smtClean="0"/>
              <a:t> </a:t>
            </a:r>
            <a:endParaRPr lang="id-ID"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43108" y="1214422"/>
            <a:ext cx="5286412" cy="3785652"/>
          </a:xfrm>
          <a:prstGeom prst="rect">
            <a:avLst/>
          </a:prstGeom>
          <a:noFill/>
        </p:spPr>
        <p:txBody>
          <a:bodyPr wrap="square" rtlCol="0">
            <a:spAutoFit/>
          </a:bodyPr>
          <a:lstStyle/>
          <a:p>
            <a:pPr algn="ctr"/>
            <a:r>
              <a:rPr lang="id-ID" dirty="0" smtClean="0"/>
              <a:t>	</a:t>
            </a:r>
            <a:r>
              <a:rPr lang="id-ID" sz="2400" b="1" dirty="0" smtClean="0"/>
              <a:t>DISUSUN  OLEH :</a:t>
            </a:r>
          </a:p>
          <a:p>
            <a:pPr algn="ctr"/>
            <a:endParaRPr lang="id-ID" sz="2400" b="1" dirty="0"/>
          </a:p>
          <a:p>
            <a:pPr algn="ctr"/>
            <a:endParaRPr lang="id-ID" sz="2400" b="1" dirty="0" smtClean="0"/>
          </a:p>
          <a:p>
            <a:pPr algn="ctr"/>
            <a:endParaRPr lang="id-ID" sz="2400" b="1" dirty="0" smtClean="0"/>
          </a:p>
          <a:p>
            <a:pPr algn="ctr"/>
            <a:endParaRPr lang="id-ID" sz="2400" b="1" dirty="0"/>
          </a:p>
          <a:p>
            <a:pPr algn="ctr"/>
            <a:r>
              <a:rPr lang="id-ID" sz="2400" b="1" dirty="0" smtClean="0"/>
              <a:t>		</a:t>
            </a:r>
          </a:p>
          <a:p>
            <a:pPr algn="ctr"/>
            <a:endParaRPr lang="id-ID" sz="2400" b="1" dirty="0" smtClean="0"/>
          </a:p>
          <a:p>
            <a:pPr algn="ctr"/>
            <a:endParaRPr lang="id-ID" sz="2400" b="1" dirty="0" smtClean="0"/>
          </a:p>
          <a:p>
            <a:pPr algn="ctr"/>
            <a:endParaRPr lang="id-ID" sz="2400" b="1" dirty="0" smtClean="0"/>
          </a:p>
          <a:p>
            <a:pPr algn="ctr"/>
            <a:r>
              <a:rPr lang="id-ID" sz="2400" b="1" dirty="0" smtClean="0"/>
              <a:t>	DRS . TONI IRIANTO</a:t>
            </a:r>
            <a:endParaRPr lang="id-ID" sz="2400" b="1" dirty="0"/>
          </a:p>
        </p:txBody>
      </p:sp>
      <p:sp>
        <p:nvSpPr>
          <p:cNvPr id="4" name="Notched Right Arrow 3">
            <a:hlinkClick r:id="rId3" action="ppaction://hlinksldjump"/>
          </p:cNvPr>
          <p:cNvSpPr/>
          <p:nvPr/>
        </p:nvSpPr>
        <p:spPr>
          <a:xfrm>
            <a:off x="6572264" y="5786454"/>
            <a:ext cx="785818" cy="571504"/>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5" name="MOV.avi">
            <a:hlinkClick r:id="" action="ppaction://media"/>
          </p:cNvPr>
          <p:cNvPicPr>
            <a:picLocks noRot="1" noChangeAspect="1"/>
          </p:cNvPicPr>
          <p:nvPr>
            <a:videoFile r:link="rId1"/>
          </p:nvPr>
        </p:nvPicPr>
        <p:blipFill>
          <a:blip r:embed="rId4"/>
          <a:stretch>
            <a:fillRect/>
          </a:stretch>
        </p:blipFill>
        <p:spPr>
          <a:xfrm>
            <a:off x="3786182" y="1928802"/>
            <a:ext cx="3214710" cy="2286016"/>
          </a:xfrm>
          <a:prstGeom prst="rect">
            <a:avLst/>
          </a:prstGeo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825"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5"/>
                                        </p:tgtEl>
                                      </p:cBhvr>
                                    </p:cmd>
                                  </p:childTnLst>
                                </p:cTn>
                              </p:par>
                            </p:childTnLst>
                          </p:cTn>
                        </p:par>
                      </p:childTnLst>
                    </p:cTn>
                  </p:par>
                </p:childTnLst>
              </p:cTn>
              <p:nextCondLst>
                <p:cond evt="onClick" delay="0">
                  <p:tgtEl>
                    <p:spTgt spid="5"/>
                  </p:tgtEl>
                </p:cond>
              </p:nextCondLst>
            </p:seq>
            <p:video>
              <p:cMediaNode>
                <p:cTn id="12"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dirty="0"/>
          </a:p>
        </p:txBody>
      </p:sp>
      <p:sp>
        <p:nvSpPr>
          <p:cNvPr id="3" name="Content Placeholder 2"/>
          <p:cNvSpPr>
            <a:spLocks noGrp="1"/>
          </p:cNvSpPr>
          <p:nvPr>
            <p:ph idx="1"/>
          </p:nvPr>
        </p:nvSpPr>
        <p:spPr/>
        <p:txBody>
          <a:bodyPr/>
          <a:lstStyle/>
          <a:p>
            <a:pPr lvl="1">
              <a:buNone/>
            </a:pPr>
            <a:r>
              <a:rPr lang="id-ID" dirty="0" smtClean="0"/>
              <a:t>				</a:t>
            </a:r>
            <a:endParaRPr lang="id-ID" dirty="0"/>
          </a:p>
        </p:txBody>
      </p:sp>
      <p:pic>
        <p:nvPicPr>
          <p:cNvPr id="11266" name="Picture 2" descr="C:\Users\Acer 5\AppData\Local\Microsoft\Windows\Temporary Internet Files\Content.IE5\TG08MVQS\MM900315844[1].gif"/>
          <p:cNvPicPr>
            <a:picLocks noChangeAspect="1" noChangeArrowheads="1" noCrop="1"/>
          </p:cNvPicPr>
          <p:nvPr/>
        </p:nvPicPr>
        <p:blipFill>
          <a:blip r:embed="rId2"/>
          <a:srcRect/>
          <a:stretch>
            <a:fillRect/>
          </a:stretch>
        </p:blipFill>
        <p:spPr bwMode="auto">
          <a:xfrm>
            <a:off x="1857356" y="1500174"/>
            <a:ext cx="857250" cy="552450"/>
          </a:xfrm>
          <a:prstGeom prst="rect">
            <a:avLst/>
          </a:prstGeom>
          <a:noFill/>
        </p:spPr>
      </p:pic>
      <p:sp>
        <p:nvSpPr>
          <p:cNvPr id="5" name="Notched Right Arrow 4">
            <a:hlinkClick r:id="rId3" action="ppaction://hlinksldjump"/>
          </p:cNvPr>
          <p:cNvSpPr/>
          <p:nvPr/>
        </p:nvSpPr>
        <p:spPr>
          <a:xfrm>
            <a:off x="6929454" y="5357826"/>
            <a:ext cx="642942" cy="50006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d-ID"/>
          </a:p>
        </p:txBody>
      </p:sp>
      <p:pic>
        <p:nvPicPr>
          <p:cNvPr id="4097" name="Picture 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286116" y="2714620"/>
            <a:ext cx="3000396" cy="1571636"/>
          </a:xfrm>
          <a:prstGeom prst="rect">
            <a:avLst/>
          </a:prstGeom>
          <a:noFill/>
        </p:spPr>
      </p:pic>
      <p:sp>
        <p:nvSpPr>
          <p:cNvPr id="4099" name="Rectangle 3"/>
          <p:cNvSpPr>
            <a:spLocks noChangeArrowheads="1"/>
          </p:cNvSpPr>
          <p:nvPr/>
        </p:nvSpPr>
        <p:spPr bwMode="auto">
          <a:xfrm>
            <a:off x="685800" y="8572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d-ID" sz="1800" b="0" i="0" u="none" strike="noStrike" cap="none" normalizeH="0" baseline="0" smtClean="0">
              <a:ln>
                <a:noFill/>
              </a:ln>
              <a:solidFill>
                <a:schemeClr val="tx1"/>
              </a:solidFill>
              <a:effectLst/>
              <a:latin typeface="Arial" pitchFamily="34" charset="0"/>
              <a:cs typeface="Arial" pitchFamily="34" charset="0"/>
            </a:endParaRPr>
          </a:p>
        </p:txBody>
      </p:sp>
      <p:sp>
        <p:nvSpPr>
          <p:cNvPr id="4100" name="Rectangle 4"/>
          <p:cNvSpPr>
            <a:spLocks noChangeArrowheads="1"/>
          </p:cNvSpPr>
          <p:nvPr/>
        </p:nvSpPr>
        <p:spPr bwMode="auto">
          <a:xfrm>
            <a:off x="357158" y="4357694"/>
            <a:ext cx="3500462"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d-ID"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MPC + MPS = 1</a:t>
            </a:r>
            <a:endParaRPr kumimoji="0" lang="id-ID"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d-ID"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MPC = 1 – MPS</a:t>
            </a:r>
            <a:endParaRPr kumimoji="0" lang="id-ID"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d-ID"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MPS = 1 – MPC</a:t>
            </a:r>
            <a:endParaRPr kumimoji="0" lang="id-ID"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d-ID"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5720" y="2357430"/>
            <a:ext cx="8858280" cy="3071834"/>
          </a:xfrm>
        </p:spPr>
        <p:txBody>
          <a:bodyPr>
            <a:normAutofit fontScale="90000"/>
          </a:bodyPr>
          <a:lstStyle/>
          <a:p>
            <a:r>
              <a:rPr lang="id-ID" dirty="0" smtClean="0"/>
              <a:t>	</a:t>
            </a:r>
            <a:r>
              <a:rPr lang="id-ID" dirty="0" smtClean="0"/>
              <a:t> </a:t>
            </a:r>
            <a:r>
              <a:rPr lang="id-ID" sz="2200" dirty="0" smtClean="0"/>
              <a:t>Menurut Gossen </a:t>
            </a:r>
            <a:br>
              <a:rPr lang="id-ID" sz="2200" dirty="0" smtClean="0"/>
            </a:br>
            <a:r>
              <a:rPr lang="id-ID" sz="2200" dirty="0" smtClean="0"/>
              <a:t>Hukum Gossen 1 ( Hukum kepuasan marginal yang terus menurun )</a:t>
            </a:r>
            <a:br>
              <a:rPr lang="id-ID" sz="2200" dirty="0" smtClean="0"/>
            </a:br>
            <a:r>
              <a:rPr lang="id-ID" sz="2200" dirty="0" smtClean="0"/>
              <a:t>“Bila jumlah suatu barang yang dikonsumsi pada waktu tertentu terus ditambah, maka kepuasan total yang diperoleh akan bertambah, tetapi kepuasan marginal akan semakin berkurang, bahkan bila konsumsi dilakukan terus-menerus kepuasan total akan menurun dan kepuasan marginal menjadi nol”</a:t>
            </a:r>
            <a:br>
              <a:rPr lang="id-ID" sz="2200" dirty="0" smtClean="0"/>
            </a:br>
            <a:endParaRPr lang="id-ID" sz="2200" dirty="0"/>
          </a:p>
        </p:txBody>
      </p:sp>
      <p:sp>
        <p:nvSpPr>
          <p:cNvPr id="3" name="Subtitle 2"/>
          <p:cNvSpPr>
            <a:spLocks noGrp="1"/>
          </p:cNvSpPr>
          <p:nvPr>
            <p:ph type="subTitle" idx="1"/>
          </p:nvPr>
        </p:nvSpPr>
        <p:spPr/>
        <p:txBody>
          <a:bodyPr/>
          <a:lstStyle/>
          <a:p>
            <a:r>
              <a:rPr lang="id-ID" dirty="0" smtClean="0"/>
              <a:t>	</a:t>
            </a:r>
            <a:endParaRPr lang="id-ID" sz="2800" dirty="0"/>
          </a:p>
          <a:p>
            <a:endParaRPr lang="id-ID" dirty="0"/>
          </a:p>
        </p:txBody>
      </p:sp>
      <p:pic>
        <p:nvPicPr>
          <p:cNvPr id="2050" name="Picture 2" descr="C:\Users\Acer 5\AppData\Local\Microsoft\Windows\Temporary Internet Files\Content.IE5\1IUC53DT\MM900234744[1].gif"/>
          <p:cNvPicPr>
            <a:picLocks noChangeAspect="1" noChangeArrowheads="1" noCrop="1"/>
          </p:cNvPicPr>
          <p:nvPr/>
        </p:nvPicPr>
        <p:blipFill>
          <a:blip r:embed="rId2"/>
          <a:srcRect/>
          <a:stretch>
            <a:fillRect/>
          </a:stretch>
        </p:blipFill>
        <p:spPr bwMode="auto">
          <a:xfrm>
            <a:off x="4143372" y="857232"/>
            <a:ext cx="1219200" cy="1219200"/>
          </a:xfrm>
          <a:prstGeom prst="rect">
            <a:avLst/>
          </a:prstGeom>
          <a:noFill/>
        </p:spPr>
      </p:pic>
      <p:sp>
        <p:nvSpPr>
          <p:cNvPr id="5" name="Notched Right Arrow 4">
            <a:hlinkClick r:id="rId3" action="ppaction://hlinksldjump"/>
          </p:cNvPr>
          <p:cNvSpPr/>
          <p:nvPr/>
        </p:nvSpPr>
        <p:spPr>
          <a:xfrm>
            <a:off x="6858016" y="5929330"/>
            <a:ext cx="857256" cy="50006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cSld>
  <p:clrMapOvr>
    <a:masterClrMapping/>
  </p:clrMapOvr>
  <p:transition>
    <p:zoom dir="in"/>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id-ID" dirty="0" smtClean="0"/>
              <a:t>	</a:t>
            </a:r>
            <a:endParaRPr lang="id-ID" dirty="0"/>
          </a:p>
        </p:txBody>
      </p:sp>
      <p:sp>
        <p:nvSpPr>
          <p:cNvPr id="3" name="Subtitle 2"/>
          <p:cNvSpPr>
            <a:spLocks noGrp="1"/>
          </p:cNvSpPr>
          <p:nvPr>
            <p:ph type="subTitle" idx="1"/>
          </p:nvPr>
        </p:nvSpPr>
        <p:spPr>
          <a:xfrm>
            <a:off x="381000" y="1928802"/>
            <a:ext cx="8458200" cy="2871798"/>
          </a:xfrm>
        </p:spPr>
        <p:txBody>
          <a:bodyPr>
            <a:normAutofit/>
          </a:bodyPr>
          <a:lstStyle/>
          <a:p>
            <a:endParaRPr lang="id-ID" dirty="0"/>
          </a:p>
          <a:p>
            <a:r>
              <a:rPr lang="en-US" dirty="0"/>
              <a:t> </a:t>
            </a:r>
            <a:endParaRPr lang="id-ID" dirty="0"/>
          </a:p>
          <a:p>
            <a:r>
              <a:rPr lang="en-US" sz="3600" dirty="0"/>
              <a:t> </a:t>
            </a:r>
            <a:r>
              <a:rPr lang="id-ID" sz="3600" dirty="0" smtClean="0"/>
              <a:t>	</a:t>
            </a:r>
            <a:endParaRPr lang="id-ID" dirty="0"/>
          </a:p>
        </p:txBody>
      </p:sp>
      <p:pic>
        <p:nvPicPr>
          <p:cNvPr id="7170" name="Picture 2" descr="C:\Users\Acer 5\AppData\Local\Microsoft\Windows\Temporary Internet Files\Content.IE5\TG08MVQS\MM900283844[1].gif"/>
          <p:cNvPicPr>
            <a:picLocks noChangeAspect="1" noChangeArrowheads="1" noCrop="1"/>
          </p:cNvPicPr>
          <p:nvPr/>
        </p:nvPicPr>
        <p:blipFill>
          <a:blip r:embed="rId3"/>
          <a:srcRect/>
          <a:stretch>
            <a:fillRect/>
          </a:stretch>
        </p:blipFill>
        <p:spPr bwMode="auto">
          <a:xfrm>
            <a:off x="285720" y="0"/>
            <a:ext cx="2452702" cy="1524008"/>
          </a:xfrm>
          <a:prstGeom prst="rect">
            <a:avLst/>
          </a:prstGeom>
          <a:noFill/>
        </p:spPr>
      </p:pic>
      <p:sp>
        <p:nvSpPr>
          <p:cNvPr id="5" name="Notched Right Arrow 4">
            <a:hlinkClick r:id="rId4" action="ppaction://hlinksldjump"/>
          </p:cNvPr>
          <p:cNvSpPr/>
          <p:nvPr/>
        </p:nvSpPr>
        <p:spPr>
          <a:xfrm>
            <a:off x="6715140" y="6000768"/>
            <a:ext cx="857256" cy="500066"/>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TextBox 5"/>
          <p:cNvSpPr txBox="1"/>
          <p:nvPr/>
        </p:nvSpPr>
        <p:spPr>
          <a:xfrm>
            <a:off x="285720" y="2357430"/>
            <a:ext cx="7786742" cy="369332"/>
          </a:xfrm>
          <a:prstGeom prst="rect">
            <a:avLst/>
          </a:prstGeom>
          <a:noFill/>
        </p:spPr>
        <p:txBody>
          <a:bodyPr wrap="square" rtlCol="0">
            <a:spAutoFit/>
          </a:bodyPr>
          <a:lstStyle/>
          <a:p>
            <a:endParaRPr lang="id-ID" dirty="0"/>
          </a:p>
        </p:txBody>
      </p:sp>
      <p:graphicFrame>
        <p:nvGraphicFramePr>
          <p:cNvPr id="7" name="Table 6"/>
          <p:cNvGraphicFramePr>
            <a:graphicFrameLocks noGrp="1"/>
          </p:cNvGraphicFramePr>
          <p:nvPr/>
        </p:nvGraphicFramePr>
        <p:xfrm>
          <a:off x="428595" y="1714488"/>
          <a:ext cx="8286810" cy="4012818"/>
        </p:xfrm>
        <a:graphic>
          <a:graphicData uri="http://schemas.openxmlformats.org/drawingml/2006/table">
            <a:tbl>
              <a:tblPr firstRow="1" bandRow="1">
                <a:tableStyleId>{5C22544A-7EE6-4342-B048-85BDC9FD1C3A}</a:tableStyleId>
              </a:tblPr>
              <a:tblGrid>
                <a:gridCol w="841606"/>
                <a:gridCol w="2279386"/>
                <a:gridCol w="2291346"/>
                <a:gridCol w="2874472"/>
              </a:tblGrid>
              <a:tr h="486174">
                <a:tc>
                  <a:txBody>
                    <a:bodyPr/>
                    <a:lstStyle/>
                    <a:p>
                      <a:pPr>
                        <a:spcAft>
                          <a:spcPts val="0"/>
                        </a:spcAft>
                      </a:pPr>
                      <a:r>
                        <a:rPr lang="id-ID" sz="2000" dirty="0">
                          <a:latin typeface="Times New Roman"/>
                          <a:ea typeface="Calibri"/>
                          <a:cs typeface="Times New Roman"/>
                        </a:rPr>
                        <a:t>No</a:t>
                      </a:r>
                      <a:endParaRPr lang="id-ID" sz="2000" dirty="0">
                        <a:latin typeface="Calibri"/>
                        <a:ea typeface="Calibri"/>
                        <a:cs typeface="Times New Roman"/>
                      </a:endParaRPr>
                    </a:p>
                  </a:txBody>
                  <a:tcPr marL="68580" marR="68580" marT="0" marB="0"/>
                </a:tc>
                <a:tc>
                  <a:txBody>
                    <a:bodyPr/>
                    <a:lstStyle/>
                    <a:p>
                      <a:pPr>
                        <a:spcAft>
                          <a:spcPts val="0"/>
                        </a:spcAft>
                      </a:pPr>
                      <a:r>
                        <a:rPr lang="id-ID" sz="2000" dirty="0">
                          <a:latin typeface="Times New Roman"/>
                          <a:ea typeface="Calibri"/>
                          <a:cs typeface="Times New Roman"/>
                        </a:rPr>
                        <a:t>Jumlah gelas yg diminum</a:t>
                      </a:r>
                      <a:endParaRPr lang="id-ID" sz="2000" dirty="0">
                        <a:latin typeface="Calibri"/>
                        <a:ea typeface="Calibri"/>
                        <a:cs typeface="Times New Roman"/>
                      </a:endParaRPr>
                    </a:p>
                  </a:txBody>
                  <a:tcPr marL="68580" marR="68580" marT="0" marB="0"/>
                </a:tc>
                <a:tc>
                  <a:txBody>
                    <a:bodyPr/>
                    <a:lstStyle/>
                    <a:p>
                      <a:pPr>
                        <a:spcAft>
                          <a:spcPts val="0"/>
                        </a:spcAft>
                      </a:pPr>
                      <a:r>
                        <a:rPr lang="id-ID" sz="2000">
                          <a:latin typeface="Times New Roman"/>
                          <a:ea typeface="Calibri"/>
                          <a:cs typeface="Times New Roman"/>
                        </a:rPr>
                        <a:t>Kepuasan total (total utility)</a:t>
                      </a:r>
                      <a:endParaRPr lang="id-ID" sz="2000">
                        <a:latin typeface="Calibri"/>
                        <a:ea typeface="Calibri"/>
                        <a:cs typeface="Times New Roman"/>
                      </a:endParaRPr>
                    </a:p>
                  </a:txBody>
                  <a:tcPr marL="68580" marR="68580" marT="0" marB="0"/>
                </a:tc>
                <a:tc>
                  <a:txBody>
                    <a:bodyPr/>
                    <a:lstStyle/>
                    <a:p>
                      <a:pPr>
                        <a:spcAft>
                          <a:spcPts val="0"/>
                        </a:spcAft>
                      </a:pPr>
                      <a:r>
                        <a:rPr lang="id-ID" sz="2000">
                          <a:latin typeface="Times New Roman"/>
                          <a:ea typeface="Calibri"/>
                          <a:cs typeface="Times New Roman"/>
                        </a:rPr>
                        <a:t>Kepuasan marginal (marginal utility)</a:t>
                      </a:r>
                      <a:endParaRPr lang="id-ID" sz="2000">
                        <a:latin typeface="Calibri"/>
                        <a:ea typeface="Calibri"/>
                        <a:cs typeface="Times New Roman"/>
                      </a:endParaRPr>
                    </a:p>
                  </a:txBody>
                  <a:tcPr marL="68580" marR="68580" marT="0" marB="0"/>
                </a:tc>
              </a:tr>
              <a:tr h="486174">
                <a:tc>
                  <a:txBody>
                    <a:bodyPr/>
                    <a:lstStyle/>
                    <a:p>
                      <a:pPr algn="ctr">
                        <a:spcAft>
                          <a:spcPts val="0"/>
                        </a:spcAft>
                      </a:pPr>
                      <a:r>
                        <a:rPr lang="id-ID" sz="2000" dirty="0">
                          <a:latin typeface="Calibri"/>
                          <a:ea typeface="Calibri"/>
                          <a:cs typeface="Times New Roman"/>
                        </a:rPr>
                        <a:t>1</a:t>
                      </a:r>
                    </a:p>
                  </a:txBody>
                  <a:tcPr marL="68580" marR="68580" marT="0" marB="0"/>
                </a:tc>
                <a:tc>
                  <a:txBody>
                    <a:bodyPr/>
                    <a:lstStyle/>
                    <a:p>
                      <a:pPr algn="ctr">
                        <a:spcAft>
                          <a:spcPts val="0"/>
                        </a:spcAft>
                      </a:pPr>
                      <a:r>
                        <a:rPr lang="id-ID" sz="2000" dirty="0">
                          <a:latin typeface="Calibri"/>
                          <a:ea typeface="Calibri"/>
                          <a:cs typeface="Times New Roman"/>
                        </a:rPr>
                        <a:t>0</a:t>
                      </a:r>
                    </a:p>
                  </a:txBody>
                  <a:tcPr marL="68580" marR="68580" marT="0" marB="0"/>
                </a:tc>
                <a:tc>
                  <a:txBody>
                    <a:bodyPr/>
                    <a:lstStyle/>
                    <a:p>
                      <a:pPr algn="ctr">
                        <a:spcAft>
                          <a:spcPts val="0"/>
                        </a:spcAft>
                      </a:pPr>
                      <a:r>
                        <a:rPr lang="id-ID" sz="2000" dirty="0">
                          <a:latin typeface="Calibri"/>
                          <a:ea typeface="Calibri"/>
                          <a:cs typeface="Times New Roman"/>
                        </a:rPr>
                        <a:t>0</a:t>
                      </a:r>
                    </a:p>
                  </a:txBody>
                  <a:tcPr marL="68580" marR="68580" marT="0" marB="0"/>
                </a:tc>
                <a:tc>
                  <a:txBody>
                    <a:bodyPr/>
                    <a:lstStyle/>
                    <a:p>
                      <a:pPr algn="ctr">
                        <a:spcAft>
                          <a:spcPts val="0"/>
                        </a:spcAft>
                      </a:pPr>
                      <a:r>
                        <a:rPr lang="id-ID" sz="2000" dirty="0">
                          <a:latin typeface="Calibri"/>
                          <a:ea typeface="Calibri"/>
                          <a:cs typeface="Times New Roman"/>
                        </a:rPr>
                        <a:t>0</a:t>
                      </a:r>
                    </a:p>
                  </a:txBody>
                  <a:tcPr marL="68580" marR="68580" marT="0" marB="0"/>
                </a:tc>
              </a:tr>
              <a:tr h="486174">
                <a:tc>
                  <a:txBody>
                    <a:bodyPr/>
                    <a:lstStyle/>
                    <a:p>
                      <a:pPr algn="ctr">
                        <a:spcAft>
                          <a:spcPts val="0"/>
                        </a:spcAft>
                      </a:pPr>
                      <a:r>
                        <a:rPr lang="id-ID" sz="2000" dirty="0">
                          <a:latin typeface="Calibri"/>
                          <a:ea typeface="Calibri"/>
                          <a:cs typeface="Times New Roman"/>
                        </a:rPr>
                        <a:t>2</a:t>
                      </a:r>
                    </a:p>
                  </a:txBody>
                  <a:tcPr marL="68580" marR="68580" marT="0" marB="0"/>
                </a:tc>
                <a:tc>
                  <a:txBody>
                    <a:bodyPr/>
                    <a:lstStyle/>
                    <a:p>
                      <a:pPr algn="ctr">
                        <a:spcAft>
                          <a:spcPts val="0"/>
                        </a:spcAft>
                      </a:pPr>
                      <a:r>
                        <a:rPr lang="id-ID" sz="2000" dirty="0">
                          <a:latin typeface="Calibri"/>
                          <a:ea typeface="Calibri"/>
                          <a:cs typeface="Times New Roman"/>
                        </a:rPr>
                        <a:t>1</a:t>
                      </a:r>
                    </a:p>
                  </a:txBody>
                  <a:tcPr marL="68580" marR="68580" marT="0" marB="0"/>
                </a:tc>
                <a:tc>
                  <a:txBody>
                    <a:bodyPr/>
                    <a:lstStyle/>
                    <a:p>
                      <a:pPr algn="ctr">
                        <a:spcAft>
                          <a:spcPts val="0"/>
                        </a:spcAft>
                      </a:pPr>
                      <a:r>
                        <a:rPr lang="id-ID" sz="2000" dirty="0">
                          <a:latin typeface="Calibri"/>
                          <a:ea typeface="Calibri"/>
                          <a:cs typeface="Times New Roman"/>
                        </a:rPr>
                        <a:t>30</a:t>
                      </a:r>
                    </a:p>
                  </a:txBody>
                  <a:tcPr marL="68580" marR="68580" marT="0" marB="0"/>
                </a:tc>
                <a:tc>
                  <a:txBody>
                    <a:bodyPr/>
                    <a:lstStyle/>
                    <a:p>
                      <a:pPr algn="ctr">
                        <a:spcAft>
                          <a:spcPts val="0"/>
                        </a:spcAft>
                      </a:pPr>
                      <a:r>
                        <a:rPr lang="id-ID" sz="2000" dirty="0">
                          <a:latin typeface="Calibri"/>
                          <a:ea typeface="Calibri"/>
                          <a:cs typeface="Times New Roman"/>
                        </a:rPr>
                        <a:t>30</a:t>
                      </a:r>
                    </a:p>
                  </a:txBody>
                  <a:tcPr marL="68580" marR="68580" marT="0" marB="0"/>
                </a:tc>
              </a:tr>
              <a:tr h="486174">
                <a:tc>
                  <a:txBody>
                    <a:bodyPr/>
                    <a:lstStyle/>
                    <a:p>
                      <a:pPr algn="ctr">
                        <a:spcAft>
                          <a:spcPts val="0"/>
                        </a:spcAft>
                      </a:pPr>
                      <a:r>
                        <a:rPr lang="id-ID" sz="2000" dirty="0">
                          <a:latin typeface="Calibri"/>
                          <a:ea typeface="Calibri"/>
                          <a:cs typeface="Times New Roman"/>
                        </a:rPr>
                        <a:t>3</a:t>
                      </a:r>
                    </a:p>
                  </a:txBody>
                  <a:tcPr marL="68580" marR="68580" marT="0" marB="0"/>
                </a:tc>
                <a:tc>
                  <a:txBody>
                    <a:bodyPr/>
                    <a:lstStyle/>
                    <a:p>
                      <a:pPr algn="ctr">
                        <a:spcAft>
                          <a:spcPts val="0"/>
                        </a:spcAft>
                      </a:pPr>
                      <a:r>
                        <a:rPr lang="id-ID" sz="2000" dirty="0">
                          <a:latin typeface="Calibri"/>
                          <a:ea typeface="Calibri"/>
                          <a:cs typeface="Times New Roman"/>
                        </a:rPr>
                        <a:t>2</a:t>
                      </a:r>
                    </a:p>
                  </a:txBody>
                  <a:tcPr marL="68580" marR="68580" marT="0" marB="0"/>
                </a:tc>
                <a:tc>
                  <a:txBody>
                    <a:bodyPr/>
                    <a:lstStyle/>
                    <a:p>
                      <a:pPr algn="ctr">
                        <a:spcAft>
                          <a:spcPts val="0"/>
                        </a:spcAft>
                      </a:pPr>
                      <a:r>
                        <a:rPr lang="id-ID" sz="2000" dirty="0">
                          <a:latin typeface="Calibri"/>
                          <a:ea typeface="Calibri"/>
                          <a:cs typeface="Times New Roman"/>
                        </a:rPr>
                        <a:t>50</a:t>
                      </a:r>
                    </a:p>
                  </a:txBody>
                  <a:tcPr marL="68580" marR="68580" marT="0" marB="0"/>
                </a:tc>
                <a:tc>
                  <a:txBody>
                    <a:bodyPr/>
                    <a:lstStyle/>
                    <a:p>
                      <a:pPr algn="ctr">
                        <a:spcAft>
                          <a:spcPts val="0"/>
                        </a:spcAft>
                      </a:pPr>
                      <a:r>
                        <a:rPr lang="id-ID" sz="2000" dirty="0">
                          <a:latin typeface="Calibri"/>
                          <a:ea typeface="Calibri"/>
                          <a:cs typeface="Times New Roman"/>
                        </a:rPr>
                        <a:t>20</a:t>
                      </a:r>
                    </a:p>
                  </a:txBody>
                  <a:tcPr marL="68580" marR="68580" marT="0" marB="0"/>
                </a:tc>
              </a:tr>
              <a:tr h="486174">
                <a:tc>
                  <a:txBody>
                    <a:bodyPr/>
                    <a:lstStyle/>
                    <a:p>
                      <a:pPr algn="ctr">
                        <a:spcAft>
                          <a:spcPts val="0"/>
                        </a:spcAft>
                      </a:pPr>
                      <a:r>
                        <a:rPr lang="id-ID" sz="2000" dirty="0">
                          <a:latin typeface="Calibri"/>
                          <a:ea typeface="Calibri"/>
                          <a:cs typeface="Times New Roman"/>
                        </a:rPr>
                        <a:t>4</a:t>
                      </a:r>
                    </a:p>
                  </a:txBody>
                  <a:tcPr marL="68580" marR="68580" marT="0" marB="0"/>
                </a:tc>
                <a:tc>
                  <a:txBody>
                    <a:bodyPr/>
                    <a:lstStyle/>
                    <a:p>
                      <a:pPr algn="ctr">
                        <a:spcAft>
                          <a:spcPts val="0"/>
                        </a:spcAft>
                      </a:pPr>
                      <a:r>
                        <a:rPr lang="id-ID" sz="2000" dirty="0">
                          <a:latin typeface="Calibri"/>
                          <a:ea typeface="Calibri"/>
                          <a:cs typeface="Times New Roman"/>
                        </a:rPr>
                        <a:t>3</a:t>
                      </a:r>
                    </a:p>
                  </a:txBody>
                  <a:tcPr marL="68580" marR="68580" marT="0" marB="0"/>
                </a:tc>
                <a:tc>
                  <a:txBody>
                    <a:bodyPr/>
                    <a:lstStyle/>
                    <a:p>
                      <a:pPr algn="ctr">
                        <a:spcAft>
                          <a:spcPts val="0"/>
                        </a:spcAft>
                      </a:pPr>
                      <a:r>
                        <a:rPr lang="id-ID" sz="2000" dirty="0">
                          <a:latin typeface="Calibri"/>
                          <a:ea typeface="Calibri"/>
                          <a:cs typeface="Times New Roman"/>
                        </a:rPr>
                        <a:t>65</a:t>
                      </a:r>
                    </a:p>
                  </a:txBody>
                  <a:tcPr marL="68580" marR="68580" marT="0" marB="0"/>
                </a:tc>
                <a:tc>
                  <a:txBody>
                    <a:bodyPr/>
                    <a:lstStyle/>
                    <a:p>
                      <a:pPr algn="ctr">
                        <a:spcAft>
                          <a:spcPts val="0"/>
                        </a:spcAft>
                      </a:pPr>
                      <a:r>
                        <a:rPr lang="id-ID" sz="2000" dirty="0">
                          <a:latin typeface="Calibri"/>
                          <a:ea typeface="Calibri"/>
                          <a:cs typeface="Times New Roman"/>
                        </a:rPr>
                        <a:t>15</a:t>
                      </a:r>
                    </a:p>
                  </a:txBody>
                  <a:tcPr marL="68580" marR="68580" marT="0" marB="0"/>
                </a:tc>
              </a:tr>
              <a:tr h="486174">
                <a:tc>
                  <a:txBody>
                    <a:bodyPr/>
                    <a:lstStyle/>
                    <a:p>
                      <a:pPr algn="ctr">
                        <a:spcAft>
                          <a:spcPts val="0"/>
                        </a:spcAft>
                      </a:pPr>
                      <a:r>
                        <a:rPr lang="id-ID" sz="2000" dirty="0">
                          <a:latin typeface="Calibri"/>
                          <a:ea typeface="Calibri"/>
                          <a:cs typeface="Times New Roman"/>
                        </a:rPr>
                        <a:t>5</a:t>
                      </a:r>
                    </a:p>
                  </a:txBody>
                  <a:tcPr marL="68580" marR="68580" marT="0" marB="0"/>
                </a:tc>
                <a:tc>
                  <a:txBody>
                    <a:bodyPr/>
                    <a:lstStyle/>
                    <a:p>
                      <a:pPr algn="ctr">
                        <a:spcAft>
                          <a:spcPts val="0"/>
                        </a:spcAft>
                      </a:pPr>
                      <a:r>
                        <a:rPr lang="id-ID" sz="2000" dirty="0">
                          <a:latin typeface="Calibri"/>
                          <a:ea typeface="Calibri"/>
                          <a:cs typeface="Times New Roman"/>
                        </a:rPr>
                        <a:t>4</a:t>
                      </a:r>
                    </a:p>
                  </a:txBody>
                  <a:tcPr marL="68580" marR="68580" marT="0" marB="0"/>
                </a:tc>
                <a:tc>
                  <a:txBody>
                    <a:bodyPr/>
                    <a:lstStyle/>
                    <a:p>
                      <a:pPr algn="ctr">
                        <a:spcAft>
                          <a:spcPts val="0"/>
                        </a:spcAft>
                      </a:pPr>
                      <a:r>
                        <a:rPr lang="id-ID" sz="2000" dirty="0">
                          <a:latin typeface="Calibri"/>
                          <a:ea typeface="Calibri"/>
                          <a:cs typeface="Times New Roman"/>
                        </a:rPr>
                        <a:t>65</a:t>
                      </a:r>
                    </a:p>
                  </a:txBody>
                  <a:tcPr marL="68580" marR="68580" marT="0" marB="0"/>
                </a:tc>
                <a:tc>
                  <a:txBody>
                    <a:bodyPr/>
                    <a:lstStyle/>
                    <a:p>
                      <a:pPr algn="ctr">
                        <a:spcAft>
                          <a:spcPts val="0"/>
                        </a:spcAft>
                      </a:pPr>
                      <a:r>
                        <a:rPr lang="id-ID" sz="2000" dirty="0">
                          <a:latin typeface="Calibri"/>
                          <a:ea typeface="Calibri"/>
                          <a:cs typeface="Times New Roman"/>
                        </a:rPr>
                        <a:t>0</a:t>
                      </a:r>
                    </a:p>
                  </a:txBody>
                  <a:tcPr marL="68580" marR="68580" marT="0" marB="0"/>
                </a:tc>
              </a:tr>
              <a:tr h="486174">
                <a:tc>
                  <a:txBody>
                    <a:bodyPr/>
                    <a:lstStyle/>
                    <a:p>
                      <a:pPr algn="ctr">
                        <a:spcAft>
                          <a:spcPts val="0"/>
                        </a:spcAft>
                      </a:pPr>
                      <a:r>
                        <a:rPr lang="id-ID" sz="2000" dirty="0">
                          <a:latin typeface="Calibri"/>
                          <a:ea typeface="Calibri"/>
                          <a:cs typeface="Times New Roman"/>
                        </a:rPr>
                        <a:t>6</a:t>
                      </a:r>
                    </a:p>
                  </a:txBody>
                  <a:tcPr marL="68580" marR="68580" marT="0" marB="0"/>
                </a:tc>
                <a:tc>
                  <a:txBody>
                    <a:bodyPr/>
                    <a:lstStyle/>
                    <a:p>
                      <a:pPr algn="ctr">
                        <a:spcAft>
                          <a:spcPts val="0"/>
                        </a:spcAft>
                      </a:pPr>
                      <a:r>
                        <a:rPr lang="id-ID" sz="2000" dirty="0">
                          <a:latin typeface="Calibri"/>
                          <a:ea typeface="Calibri"/>
                          <a:cs typeface="Times New Roman"/>
                        </a:rPr>
                        <a:t>5</a:t>
                      </a:r>
                    </a:p>
                  </a:txBody>
                  <a:tcPr marL="68580" marR="68580" marT="0" marB="0"/>
                </a:tc>
                <a:tc>
                  <a:txBody>
                    <a:bodyPr/>
                    <a:lstStyle/>
                    <a:p>
                      <a:pPr algn="ctr">
                        <a:spcAft>
                          <a:spcPts val="0"/>
                        </a:spcAft>
                      </a:pPr>
                      <a:r>
                        <a:rPr lang="id-ID" sz="2000" dirty="0">
                          <a:latin typeface="Calibri"/>
                          <a:ea typeface="Calibri"/>
                          <a:cs typeface="Times New Roman"/>
                        </a:rPr>
                        <a:t>55</a:t>
                      </a:r>
                    </a:p>
                  </a:txBody>
                  <a:tcPr marL="68580" marR="68580" marT="0" marB="0"/>
                </a:tc>
                <a:tc>
                  <a:txBody>
                    <a:bodyPr/>
                    <a:lstStyle/>
                    <a:p>
                      <a:pPr algn="ctr">
                        <a:spcAft>
                          <a:spcPts val="0"/>
                        </a:spcAft>
                      </a:pPr>
                      <a:r>
                        <a:rPr lang="id-ID" sz="2000" dirty="0">
                          <a:latin typeface="Calibri"/>
                          <a:ea typeface="Calibri"/>
                          <a:cs typeface="Times New Roman"/>
                        </a:rPr>
                        <a:t>-10</a:t>
                      </a:r>
                    </a:p>
                  </a:txBody>
                  <a:tcPr marL="68580" marR="68580" marT="0" marB="0"/>
                </a:tc>
              </a:tr>
              <a:tr h="486174">
                <a:tc>
                  <a:txBody>
                    <a:bodyPr/>
                    <a:lstStyle/>
                    <a:p>
                      <a:pPr algn="ctr">
                        <a:spcAft>
                          <a:spcPts val="0"/>
                        </a:spcAft>
                      </a:pPr>
                      <a:r>
                        <a:rPr lang="id-ID" sz="2000" dirty="0">
                          <a:latin typeface="Calibri"/>
                          <a:ea typeface="Calibri"/>
                          <a:cs typeface="Times New Roman"/>
                        </a:rPr>
                        <a:t>7</a:t>
                      </a:r>
                    </a:p>
                  </a:txBody>
                  <a:tcPr marL="68580" marR="68580" marT="0" marB="0"/>
                </a:tc>
                <a:tc>
                  <a:txBody>
                    <a:bodyPr/>
                    <a:lstStyle/>
                    <a:p>
                      <a:pPr algn="ctr">
                        <a:spcAft>
                          <a:spcPts val="0"/>
                        </a:spcAft>
                      </a:pPr>
                      <a:r>
                        <a:rPr lang="id-ID" sz="2000" dirty="0">
                          <a:latin typeface="Calibri"/>
                          <a:ea typeface="Calibri"/>
                          <a:cs typeface="Times New Roman"/>
                        </a:rPr>
                        <a:t>6</a:t>
                      </a:r>
                    </a:p>
                  </a:txBody>
                  <a:tcPr marL="68580" marR="68580" marT="0" marB="0"/>
                </a:tc>
                <a:tc>
                  <a:txBody>
                    <a:bodyPr/>
                    <a:lstStyle/>
                    <a:p>
                      <a:pPr algn="ctr">
                        <a:spcAft>
                          <a:spcPts val="0"/>
                        </a:spcAft>
                      </a:pPr>
                      <a:r>
                        <a:rPr lang="id-ID" sz="2000" dirty="0">
                          <a:latin typeface="Calibri"/>
                          <a:ea typeface="Calibri"/>
                          <a:cs typeface="Times New Roman"/>
                        </a:rPr>
                        <a:t>35</a:t>
                      </a:r>
                    </a:p>
                  </a:txBody>
                  <a:tcPr marL="68580" marR="68580" marT="0" marB="0"/>
                </a:tc>
                <a:tc>
                  <a:txBody>
                    <a:bodyPr/>
                    <a:lstStyle/>
                    <a:p>
                      <a:pPr algn="ctr">
                        <a:spcAft>
                          <a:spcPts val="0"/>
                        </a:spcAft>
                      </a:pPr>
                      <a:r>
                        <a:rPr lang="id-ID" sz="2000" dirty="0">
                          <a:latin typeface="Calibri"/>
                          <a:ea typeface="Calibri"/>
                          <a:cs typeface="Times New Roman"/>
                        </a:rPr>
                        <a:t>-20</a:t>
                      </a:r>
                    </a:p>
                  </a:txBody>
                  <a:tcPr marL="68580" marR="68580" marT="0" marB="0"/>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mph" presetSubtype="0" fill="hold" nodeType="clickEffect">
                                  <p:stCondLst>
                                    <p:cond delay="0"/>
                                  </p:stCondLst>
                                  <p:childTnLst>
                                    <p:anim calcmode="discrete" valueType="str">
                                      <p:cBhvr>
                                        <p:cTn id="6" dur="1000" fill="hold"/>
                                        <p:tgtEl>
                                          <p:spTgt spid="7"/>
                                        </p:tgtEl>
                                        <p:attrNameLst>
                                          <p:attrName>style.visibility</p:attrName>
                                        </p:attrNameLst>
                                      </p:cBhvr>
                                      <p:tavLst>
                                        <p:tav tm="0">
                                          <p:val>
                                            <p:strVal val="hidden"/>
                                          </p:val>
                                        </p:tav>
                                        <p:tav tm="50000">
                                          <p:val>
                                            <p:strVal val="visible"/>
                                          </p:val>
                                        </p:tav>
                                      </p:tavLst>
                                    </p:anim>
                                  </p:childTnLst>
                                </p:cTn>
                              </p:par>
                            </p:childTnLst>
                          </p:cTn>
                        </p:par>
                      </p:childTnLst>
                    </p:cTn>
                  </p:par>
                  <p:par>
                    <p:cTn id="7" fill="hold">
                      <p:stCondLst>
                        <p:cond delay="indefinite"/>
                      </p:stCondLst>
                      <p:childTnLst>
                        <p:par>
                          <p:cTn id="8" fill="hold">
                            <p:stCondLst>
                              <p:cond delay="0"/>
                            </p:stCondLst>
                            <p:childTnLst>
                              <p:par>
                                <p:cTn id="9" presetID="4" presetClass="exit" presetSubtype="16" fill="hold" nodeType="clickEffect">
                                  <p:stCondLst>
                                    <p:cond delay="0"/>
                                  </p:stCondLst>
                                  <p:childTnLst>
                                    <p:animEffect transition="out" filter="box(in)">
                                      <p:cBhvr>
                                        <p:cTn id="10" dur="500"/>
                                        <p:tgtEl>
                                          <p:spTgt spid="7"/>
                                        </p:tgtEl>
                                      </p:cBhvr>
                                    </p:animEffect>
                                    <p:set>
                                      <p:cBhvr>
                                        <p:cTn id="11" dur="1" fill="hold">
                                          <p:stCondLst>
                                            <p:cond delay="499"/>
                                          </p:stCondLst>
                                        </p:cTn>
                                        <p:tgtEl>
                                          <p:spTgt spid="7"/>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4" presetClass="exit" presetSubtype="16" fill="hold" nodeType="clickEffect">
                                  <p:stCondLst>
                                    <p:cond delay="0"/>
                                  </p:stCondLst>
                                  <p:childTnLst>
                                    <p:animEffect transition="out" filter="box(in)">
                                      <p:cBhvr>
                                        <p:cTn id="15" dur="500"/>
                                        <p:tgtEl>
                                          <p:spTgt spid="7"/>
                                        </p:tgtEl>
                                      </p:cBhvr>
                                    </p:animEffect>
                                    <p:set>
                                      <p:cBhvr>
                                        <p:cTn id="16" dur="1" fill="hold">
                                          <p:stCondLst>
                                            <p:cond delay="499"/>
                                          </p:stCondLst>
                                        </p:cTn>
                                        <p:tgtEl>
                                          <p:spTgt spid="7"/>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4" presetClass="exit" presetSubtype="16" fill="hold" nodeType="clickEffect">
                                  <p:stCondLst>
                                    <p:cond delay="0"/>
                                  </p:stCondLst>
                                  <p:childTnLst>
                                    <p:animEffect transition="out" filter="box(in)">
                                      <p:cBhvr>
                                        <p:cTn id="20" dur="500"/>
                                        <p:tgtEl>
                                          <p:spTgt spid="7"/>
                                        </p:tgtEl>
                                      </p:cBhvr>
                                    </p:animEffect>
                                    <p:set>
                                      <p:cBhvr>
                                        <p:cTn id="21" dur="1" fill="hold">
                                          <p:stCondLst>
                                            <p:cond delay="499"/>
                                          </p:stCondLst>
                                        </p:cTn>
                                        <p:tgtEl>
                                          <p:spTgt spid="7"/>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35" presetClass="emph" presetSubtype="0" fill="hold" nodeType="clickEffect">
                                  <p:stCondLst>
                                    <p:cond delay="0"/>
                                  </p:stCondLst>
                                  <p:childTnLst>
                                    <p:anim calcmode="discrete" valueType="str">
                                      <p:cBhvr>
                                        <p:cTn id="25" dur="1000" fill="hold"/>
                                        <p:tgtEl>
                                          <p:spTgt spid="7"/>
                                        </p:tgtEl>
                                        <p:attrNameLst>
                                          <p:attrName>style.visibility</p:attrName>
                                        </p:attrNameLst>
                                      </p:cBhvr>
                                      <p:tavLst>
                                        <p:tav tm="0">
                                          <p:val>
                                            <p:strVal val="hidden"/>
                                          </p:val>
                                        </p:tav>
                                        <p:tav tm="50000">
                                          <p:val>
                                            <p:strVal val="visible"/>
                                          </p:val>
                                        </p:tav>
                                      </p:tavLst>
                                    </p:anim>
                                  </p:childTnLst>
                                </p:cTn>
                              </p:par>
                            </p:childTnLst>
                          </p:cTn>
                        </p:par>
                      </p:childTnLst>
                    </p:cTn>
                  </p:par>
                  <p:par>
                    <p:cTn id="26" fill="hold">
                      <p:stCondLst>
                        <p:cond delay="indefinite"/>
                      </p:stCondLst>
                      <p:childTnLst>
                        <p:par>
                          <p:cTn id="27" fill="hold">
                            <p:stCondLst>
                              <p:cond delay="0"/>
                            </p:stCondLst>
                            <p:childTnLst>
                              <p:par>
                                <p:cTn id="28" presetID="35" presetClass="emph" presetSubtype="0" fill="hold" nodeType="clickEffect">
                                  <p:stCondLst>
                                    <p:cond delay="0"/>
                                  </p:stCondLst>
                                  <p:childTnLst>
                                    <p:anim calcmode="discrete" valueType="str">
                                      <p:cBhvr>
                                        <p:cTn id="29" dur="1000" fill="hold"/>
                                        <p:tgtEl>
                                          <p:spTgt spid="7"/>
                                        </p:tgtEl>
                                        <p:attrNameLst>
                                          <p:attrName>style.visibility</p:attrName>
                                        </p:attrNameLst>
                                      </p:cBhvr>
                                      <p:tavLst>
                                        <p:tav tm="0">
                                          <p:val>
                                            <p:strVal val="hidden"/>
                                          </p:val>
                                        </p:tav>
                                        <p:tav tm="50000">
                                          <p:val>
                                            <p:strVal val="visible"/>
                                          </p:val>
                                        </p:tav>
                                      </p:tavLst>
                                    </p:anim>
                                  </p:childTnLst>
                                </p:cTn>
                              </p:par>
                            </p:childTnLst>
                          </p:cTn>
                        </p:par>
                      </p:childTnLst>
                    </p:cTn>
                  </p:par>
                  <p:par>
                    <p:cTn id="30" fill="hold">
                      <p:stCondLst>
                        <p:cond delay="indefinite"/>
                      </p:stCondLst>
                      <p:childTnLst>
                        <p:par>
                          <p:cTn id="31" fill="hold">
                            <p:stCondLst>
                              <p:cond delay="0"/>
                            </p:stCondLst>
                            <p:childTnLst>
                              <p:par>
                                <p:cTn id="32" presetID="35" presetClass="emph" presetSubtype="0" fill="hold" nodeType="clickEffect">
                                  <p:stCondLst>
                                    <p:cond delay="0"/>
                                  </p:stCondLst>
                                  <p:childTnLst>
                                    <p:anim calcmode="discrete" valueType="str">
                                      <p:cBhvr>
                                        <p:cTn id="33" dur="1000" fill="hold"/>
                                        <p:tgtEl>
                                          <p:spTgt spid="7"/>
                                        </p:tgtEl>
                                        <p:attrNameLst>
                                          <p:attrName>style.visibility</p:attrName>
                                        </p:attrNameLst>
                                      </p:cBhvr>
                                      <p:tavLst>
                                        <p:tav tm="0">
                                          <p:val>
                                            <p:strVal val="hidden"/>
                                          </p:val>
                                        </p:tav>
                                        <p:tav tm="50000">
                                          <p:val>
                                            <p:strVal val="visible"/>
                                          </p:val>
                                        </p:tav>
                                      </p:tavLst>
                                    </p:anim>
                                  </p:childTnLst>
                                </p:cTn>
                              </p:par>
                            </p:childTnLst>
                          </p:cTn>
                        </p:par>
                      </p:childTnLst>
                    </p:cTn>
                  </p:par>
                  <p:par>
                    <p:cTn id="34" fill="hold">
                      <p:stCondLst>
                        <p:cond delay="indefinite"/>
                      </p:stCondLst>
                      <p:childTnLst>
                        <p:par>
                          <p:cTn id="35" fill="hold">
                            <p:stCondLst>
                              <p:cond delay="0"/>
                            </p:stCondLst>
                            <p:childTnLst>
                              <p:par>
                                <p:cTn id="36" presetID="35" presetClass="emph" presetSubtype="0" fill="hold" nodeType="clickEffect">
                                  <p:stCondLst>
                                    <p:cond delay="0"/>
                                  </p:stCondLst>
                                  <p:childTnLst>
                                    <p:anim calcmode="discrete" valueType="str">
                                      <p:cBhvr>
                                        <p:cTn id="37" dur="1000" fill="hold"/>
                                        <p:tgtEl>
                                          <p:spTgt spid="7"/>
                                        </p:tgtEl>
                                        <p:attrNameLst>
                                          <p:attrName>style.visibility</p:attrName>
                                        </p:attrNameLst>
                                      </p:cBhvr>
                                      <p:tavLst>
                                        <p:tav tm="0">
                                          <p:val>
                                            <p:strVal val="hidden"/>
                                          </p:val>
                                        </p:tav>
                                        <p:tav tm="50000">
                                          <p:val>
                                            <p:strVal val="visible"/>
                                          </p:val>
                                        </p:tav>
                                      </p:tavLst>
                                    </p:anim>
                                  </p:childTnLst>
                                </p:cTn>
                              </p:par>
                            </p:childTnLst>
                          </p:cTn>
                        </p:par>
                      </p:childTnLst>
                    </p:cTn>
                  </p:par>
                  <p:par>
                    <p:cTn id="38" fill="hold">
                      <p:stCondLst>
                        <p:cond delay="indefinite"/>
                      </p:stCondLst>
                      <p:childTnLst>
                        <p:par>
                          <p:cTn id="39" fill="hold">
                            <p:stCondLst>
                              <p:cond delay="0"/>
                            </p:stCondLst>
                            <p:childTnLst>
                              <p:par>
                                <p:cTn id="40" presetID="4" presetClass="exit" presetSubtype="16" fill="hold" nodeType="clickEffect">
                                  <p:stCondLst>
                                    <p:cond delay="0"/>
                                  </p:stCondLst>
                                  <p:childTnLst>
                                    <p:animEffect transition="out" filter="box(in)">
                                      <p:cBhvr>
                                        <p:cTn id="41" dur="500"/>
                                        <p:tgtEl>
                                          <p:spTgt spid="7"/>
                                        </p:tgtEl>
                                      </p:cBhvr>
                                    </p:animEffect>
                                    <p:set>
                                      <p:cBhvr>
                                        <p:cTn id="42" dur="1" fill="hold">
                                          <p:stCondLst>
                                            <p:cond delay="499"/>
                                          </p:stCondLst>
                                        </p:cTn>
                                        <p:tgtEl>
                                          <p:spTgt spid="7"/>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4" presetClass="exit" presetSubtype="16" fill="hold" nodeType="clickEffect">
                                  <p:stCondLst>
                                    <p:cond delay="0"/>
                                  </p:stCondLst>
                                  <p:childTnLst>
                                    <p:animEffect transition="out" filter="box(in)">
                                      <p:cBhvr>
                                        <p:cTn id="46" dur="500"/>
                                        <p:tgtEl>
                                          <p:spTgt spid="7"/>
                                        </p:tgtEl>
                                      </p:cBhvr>
                                    </p:animEffect>
                                    <p:set>
                                      <p:cBhvr>
                                        <p:cTn id="47"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id-ID" dirty="0" smtClean="0"/>
              <a:t/>
            </a:r>
            <a:br>
              <a:rPr lang="id-ID" dirty="0" smtClean="0"/>
            </a:br>
            <a:r>
              <a:rPr lang="id-ID" dirty="0" smtClean="0"/>
              <a:t/>
            </a:r>
            <a:br>
              <a:rPr lang="id-ID" dirty="0" smtClean="0"/>
            </a:br>
            <a:r>
              <a:rPr lang="id-ID" sz="2200" dirty="0" smtClean="0"/>
              <a:t>Hukum </a:t>
            </a:r>
            <a:r>
              <a:rPr lang="id-ID" sz="2200" dirty="0" smtClean="0"/>
              <a:t>Gossen II ( hukum kepuasan yang harmonis )</a:t>
            </a:r>
            <a:br>
              <a:rPr lang="id-ID" sz="2200" dirty="0" smtClean="0"/>
            </a:br>
            <a:r>
              <a:rPr lang="id-ID" sz="2200" dirty="0" smtClean="0"/>
              <a:t>Prilaku produsen</a:t>
            </a:r>
            <a:r>
              <a:rPr lang="id-ID" dirty="0" smtClean="0"/>
              <a:t/>
            </a:r>
            <a:br>
              <a:rPr lang="id-ID" dirty="0" smtClean="0"/>
            </a:br>
            <a:endParaRPr lang="id-ID" dirty="0"/>
          </a:p>
        </p:txBody>
      </p:sp>
      <p:sp>
        <p:nvSpPr>
          <p:cNvPr id="3" name="Content Placeholder 2"/>
          <p:cNvSpPr>
            <a:spLocks noGrp="1"/>
          </p:cNvSpPr>
          <p:nvPr>
            <p:ph idx="1"/>
          </p:nvPr>
        </p:nvSpPr>
        <p:spPr/>
        <p:txBody>
          <a:bodyPr/>
          <a:lstStyle/>
          <a:p>
            <a:endParaRPr lang="id-ID"/>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85918" y="1142984"/>
            <a:ext cx="5715040" cy="5262979"/>
          </a:xfrm>
          <a:prstGeom prst="rect">
            <a:avLst/>
          </a:prstGeom>
          <a:noFill/>
        </p:spPr>
        <p:txBody>
          <a:bodyPr wrap="square" rtlCol="0">
            <a:spAutoFit/>
          </a:bodyPr>
          <a:lstStyle/>
          <a:p>
            <a:pPr algn="just"/>
            <a:r>
              <a:rPr lang="id-ID" sz="2800" dirty="0" smtClean="0"/>
              <a:t>DEMIKAN CONTOH PEMBELAJARAN EKONOMI DENGAN MENGGUNAKAN MEDIA POWER POINT</a:t>
            </a:r>
          </a:p>
          <a:p>
            <a:pPr algn="just"/>
            <a:endParaRPr lang="id-ID" sz="2800" dirty="0" smtClean="0"/>
          </a:p>
          <a:p>
            <a:endParaRPr lang="id-ID" sz="2800" dirty="0" smtClean="0"/>
          </a:p>
          <a:p>
            <a:endParaRPr lang="id-ID" sz="2800" dirty="0" smtClean="0"/>
          </a:p>
          <a:p>
            <a:r>
              <a:rPr lang="id-ID" sz="2800" dirty="0" smtClean="0">
                <a:hlinkClick r:id="rId2" action="ppaction://hlinksldjump"/>
              </a:rPr>
              <a:t>PEMBELAJARAN EKONOMI KELAS X</a:t>
            </a:r>
            <a:endParaRPr lang="id-ID" sz="2800" dirty="0" smtClean="0"/>
          </a:p>
          <a:p>
            <a:r>
              <a:rPr lang="id-ID" sz="2800" b="1" dirty="0" smtClean="0"/>
              <a:t>TERIMA KASIH ATAS PERHATIANNYA</a:t>
            </a:r>
          </a:p>
          <a:p>
            <a:endParaRPr lang="id-ID" sz="2800" b="1" dirty="0" smtClean="0"/>
          </a:p>
          <a:p>
            <a:endParaRPr lang="id-ID" sz="2800" b="1" dirty="0" smtClean="0"/>
          </a:p>
          <a:p>
            <a:endParaRPr lang="id-ID" sz="2800" b="1" dirty="0" smtClean="0"/>
          </a:p>
          <a:p>
            <a:endParaRPr lang="id-ID" sz="2800" b="1" dirty="0"/>
          </a:p>
        </p:txBody>
      </p:sp>
      <p:pic>
        <p:nvPicPr>
          <p:cNvPr id="6148" name="Picture 4" descr="C:\Program Files\Microsoft Office\MEDIA\OFFICE12\Bullets\BD15018_.gif"/>
          <p:cNvPicPr>
            <a:picLocks noChangeAspect="1" noChangeArrowheads="1" noCrop="1"/>
          </p:cNvPicPr>
          <p:nvPr/>
        </p:nvPicPr>
        <p:blipFill>
          <a:blip r:embed="rId3"/>
          <a:srcRect/>
          <a:stretch>
            <a:fillRect/>
          </a:stretch>
        </p:blipFill>
        <p:spPr bwMode="auto">
          <a:xfrm flipV="1">
            <a:off x="4214810" y="2714620"/>
            <a:ext cx="785818" cy="928697"/>
          </a:xfrm>
          <a:prstGeom prst="rect">
            <a:avLst/>
          </a:prstGeom>
          <a:noFill/>
        </p:spPr>
      </p:pic>
      <p:sp>
        <p:nvSpPr>
          <p:cNvPr id="6" name="Action Button: Home 5">
            <a:hlinkClick r:id="rId2" action="ppaction://hlinksldjump" highlightClick="1">
              <a:snd r:embed="rId4" name="breeze.wav" builtIn="1"/>
            </a:hlinkClick>
          </p:cNvPr>
          <p:cNvSpPr/>
          <p:nvPr/>
        </p:nvSpPr>
        <p:spPr>
          <a:xfrm>
            <a:off x="7358082" y="5857892"/>
            <a:ext cx="428628" cy="35719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8596" y="3786190"/>
            <a:ext cx="8458200" cy="1222375"/>
          </a:xfrm>
        </p:spPr>
        <p:txBody>
          <a:bodyPr>
            <a:normAutofit fontScale="90000"/>
          </a:bodyPr>
          <a:lstStyle/>
          <a:p>
            <a:pPr marL="1158875" lvl="1" algn="ctr">
              <a:tabLst>
                <a:tab pos="442913" algn="l"/>
              </a:tabLst>
            </a:pPr>
            <a:r>
              <a:rPr lang="id-ID" dirty="0" smtClean="0"/>
              <a:t/>
            </a:r>
            <a:br>
              <a:rPr lang="id-ID" dirty="0" smtClean="0"/>
            </a:br>
            <a:r>
              <a:rPr lang="id-ID" dirty="0" smtClean="0"/>
              <a:t>	</a:t>
            </a:r>
            <a:r>
              <a:rPr lang="id-ID" sz="3600" dirty="0" smtClean="0"/>
              <a:t>   </a:t>
            </a:r>
            <a:r>
              <a:rPr lang="en-US" sz="3600" b="1" dirty="0" err="1" smtClean="0"/>
              <a:t>Mendeskripsikan</a:t>
            </a:r>
            <a:r>
              <a:rPr lang="en-US" sz="3600" b="1" dirty="0" smtClean="0"/>
              <a:t> </a:t>
            </a:r>
            <a:r>
              <a:rPr lang="id-ID" sz="3600" b="1" dirty="0" smtClean="0"/>
              <a:t>pola prilaku konsumen dan produsen</a:t>
            </a:r>
            <a:r>
              <a:rPr lang="id-ID" sz="3600" b="1" dirty="0" smtClean="0"/>
              <a:t/>
            </a:r>
            <a:br>
              <a:rPr lang="id-ID" sz="3600" b="1" dirty="0" smtClean="0"/>
            </a:br>
            <a:r>
              <a:rPr lang="en-US" b="1" i="1" dirty="0" smtClean="0"/>
              <a:t> </a:t>
            </a:r>
            <a:r>
              <a:rPr lang="id-ID" b="1" dirty="0" smtClean="0"/>
              <a:t/>
            </a:r>
            <a:br>
              <a:rPr lang="id-ID" b="1" dirty="0" smtClean="0"/>
            </a:br>
            <a:endParaRPr lang="id-ID" dirty="0"/>
          </a:p>
        </p:txBody>
      </p:sp>
      <p:sp>
        <p:nvSpPr>
          <p:cNvPr id="3" name="Subtitle 2"/>
          <p:cNvSpPr>
            <a:spLocks noGrp="1"/>
          </p:cNvSpPr>
          <p:nvPr>
            <p:ph type="subTitle" idx="1"/>
          </p:nvPr>
        </p:nvSpPr>
        <p:spPr>
          <a:xfrm>
            <a:off x="381000" y="1714488"/>
            <a:ext cx="8458200" cy="1500198"/>
          </a:xfrm>
        </p:spPr>
        <p:txBody>
          <a:bodyPr>
            <a:normAutofit/>
          </a:bodyPr>
          <a:lstStyle/>
          <a:p>
            <a:pPr lvl="1"/>
            <a:r>
              <a:rPr lang="id-ID" b="1" dirty="0" smtClean="0">
                <a:hlinkClick r:id="rId3" action="ppaction://hlinksldjump"/>
              </a:rPr>
              <a:t>KOMPETENSI DASAR : 1</a:t>
            </a:r>
            <a:endParaRPr lang="id-ID" b="1" dirty="0"/>
          </a:p>
        </p:txBody>
      </p:sp>
      <p:pic>
        <p:nvPicPr>
          <p:cNvPr id="3074" name="Picture 2" descr="C:\Program Files\Microsoft Office\MEDIA\OFFICE12\Bullets\BD10253_.gif"/>
          <p:cNvPicPr>
            <a:picLocks noChangeAspect="1" noChangeArrowheads="1" noCrop="1"/>
          </p:cNvPicPr>
          <p:nvPr/>
        </p:nvPicPr>
        <p:blipFill>
          <a:blip r:embed="rId4"/>
          <a:srcRect/>
          <a:stretch>
            <a:fillRect/>
          </a:stretch>
        </p:blipFill>
        <p:spPr bwMode="auto">
          <a:xfrm>
            <a:off x="4000496" y="3214686"/>
            <a:ext cx="1143008" cy="785818"/>
          </a:xfrm>
          <a:prstGeom prst="rect">
            <a:avLst/>
          </a:prstGeom>
          <a:noFill/>
        </p:spPr>
      </p:pic>
      <p:pic>
        <p:nvPicPr>
          <p:cNvPr id="5" name="ELPHRG01.wav">
            <a:hlinkClick r:id="" action="ppaction://media"/>
          </p:cNvPr>
          <p:cNvPicPr>
            <a:picLocks noRot="1" noChangeAspect="1"/>
          </p:cNvPicPr>
          <p:nvPr>
            <a:wavAudioFile r:embed="rId1" name="ELPHRG01.wav"/>
          </p:nvPr>
        </p:nvPicPr>
        <p:blipFill>
          <a:blip r:embed="rId5"/>
          <a:stretch>
            <a:fillRect/>
          </a:stretch>
        </p:blipFill>
        <p:spPr>
          <a:xfrm>
            <a:off x="7429520" y="5500702"/>
            <a:ext cx="304800" cy="304800"/>
          </a:xfrm>
          <a:prstGeom prst="rect">
            <a:avLst/>
          </a:prstGeom>
        </p:spPr>
      </p:pic>
      <p:sp>
        <p:nvSpPr>
          <p:cNvPr id="6" name="Notched Right Arrow 5">
            <a:hlinkClick r:id="rId6" action="ppaction://hlinksldjump"/>
          </p:cNvPr>
          <p:cNvSpPr/>
          <p:nvPr/>
        </p:nvSpPr>
        <p:spPr>
          <a:xfrm>
            <a:off x="7215206" y="6215082"/>
            <a:ext cx="714380" cy="428628"/>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1026" name="Picture 2" descr="C:\Program Files\Microsoft Office\MEDIA\CAGCAT10\j0251301.wmf"/>
          <p:cNvPicPr>
            <a:picLocks noChangeAspect="1" noChangeArrowheads="1"/>
          </p:cNvPicPr>
          <p:nvPr/>
        </p:nvPicPr>
        <p:blipFill>
          <a:blip r:embed="rId7"/>
          <a:srcRect/>
          <a:stretch>
            <a:fillRect/>
          </a:stretch>
        </p:blipFill>
        <p:spPr bwMode="auto">
          <a:xfrm>
            <a:off x="357158" y="3929066"/>
            <a:ext cx="1000132" cy="769925"/>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99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id-ID" dirty="0" smtClean="0">
                <a:hlinkClick r:id="rId2" action="ppaction://hlinksldjump"/>
              </a:rPr>
              <a:t>PEMBELAJARAN EKONOMI KELAS X</a:t>
            </a:r>
            <a:endParaRPr lang="id-ID" dirty="0"/>
          </a:p>
        </p:txBody>
      </p:sp>
      <p:sp>
        <p:nvSpPr>
          <p:cNvPr id="3" name="Content Placeholder 2"/>
          <p:cNvSpPr>
            <a:spLocks noGrp="1"/>
          </p:cNvSpPr>
          <p:nvPr>
            <p:ph idx="1"/>
          </p:nvPr>
        </p:nvSpPr>
        <p:spPr>
          <a:xfrm>
            <a:off x="774000" y="1554162"/>
            <a:ext cx="7452000" cy="4248000"/>
          </a:xfrm>
        </p:spPr>
        <p:txBody>
          <a:bodyPr>
            <a:normAutofit fontScale="92500" lnSpcReduction="10000"/>
          </a:bodyPr>
          <a:lstStyle/>
          <a:p>
            <a:pPr indent="1887538">
              <a:buNone/>
            </a:pPr>
            <a:r>
              <a:rPr lang="id-ID" dirty="0" smtClean="0"/>
              <a:t>PENYUSUN</a:t>
            </a:r>
          </a:p>
          <a:p>
            <a:pPr indent="1887538">
              <a:buNone/>
            </a:pPr>
            <a:r>
              <a:rPr lang="id-ID" dirty="0" smtClean="0"/>
              <a:t>STANDAR KOMPETENSI       </a:t>
            </a:r>
          </a:p>
          <a:p>
            <a:pPr indent="1887538">
              <a:buNone/>
            </a:pPr>
            <a:r>
              <a:rPr lang="id-ID" dirty="0" smtClean="0"/>
              <a:t>KOMPETENSI DASAR</a:t>
            </a:r>
          </a:p>
          <a:p>
            <a:pPr indent="1887538">
              <a:buNone/>
            </a:pPr>
            <a:r>
              <a:rPr lang="id-ID" dirty="0" smtClean="0"/>
              <a:t>INDIKATOR</a:t>
            </a:r>
          </a:p>
          <a:p>
            <a:pPr indent="1887538">
              <a:buNone/>
            </a:pPr>
            <a:r>
              <a:rPr lang="id-ID" dirty="0" smtClean="0"/>
              <a:t>MATERI PEMBELAJARAN</a:t>
            </a:r>
          </a:p>
          <a:p>
            <a:pPr indent="1887538">
              <a:buNone/>
            </a:pPr>
            <a:r>
              <a:rPr lang="id-ID" dirty="0" smtClean="0"/>
              <a:t>ALOKASI WAKTU</a:t>
            </a:r>
          </a:p>
          <a:p>
            <a:pPr indent="1887538">
              <a:buNone/>
            </a:pPr>
            <a:r>
              <a:rPr lang="id-ID" dirty="0" smtClean="0"/>
              <a:t>RUANG LINGKUP </a:t>
            </a:r>
          </a:p>
          <a:p>
            <a:pPr indent="1887538">
              <a:buNone/>
            </a:pPr>
            <a:r>
              <a:rPr lang="id-ID" dirty="0" smtClean="0"/>
              <a:t>TUTUP</a:t>
            </a:r>
          </a:p>
          <a:p>
            <a:endParaRPr lang="id-ID" dirty="0"/>
          </a:p>
        </p:txBody>
      </p:sp>
      <p:sp>
        <p:nvSpPr>
          <p:cNvPr id="5" name="Action Button: Information 4">
            <a:hlinkClick r:id="rId3" action="ppaction://hlinksldjump" highlightClick="1">
              <a:snd r:embed="rId4" name="applause.wav" builtIn="1"/>
            </a:hlinkClick>
          </p:cNvPr>
          <p:cNvSpPr/>
          <p:nvPr/>
        </p:nvSpPr>
        <p:spPr>
          <a:xfrm>
            <a:off x="1535885" y="1643050"/>
            <a:ext cx="684000" cy="25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 name="Action Button: Information 5">
            <a:hlinkClick r:id="rId5" action="ppaction://hlinksldjump" highlightClick="1">
              <a:snd r:embed="rId4" name="applause.wav" builtIn="1"/>
            </a:hlinkClick>
          </p:cNvPr>
          <p:cNvSpPr/>
          <p:nvPr/>
        </p:nvSpPr>
        <p:spPr>
          <a:xfrm>
            <a:off x="1535885" y="2714620"/>
            <a:ext cx="684000" cy="25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Action Button: Information 6">
            <a:hlinkClick r:id="rId6" action="ppaction://hlinksldjump" highlightClick="1">
              <a:snd r:embed="rId4" name="applause.wav" builtIn="1"/>
            </a:hlinkClick>
          </p:cNvPr>
          <p:cNvSpPr/>
          <p:nvPr/>
        </p:nvSpPr>
        <p:spPr>
          <a:xfrm>
            <a:off x="1571604" y="3214686"/>
            <a:ext cx="684000" cy="25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Action Button: Information 7">
            <a:hlinkClick r:id="rId7" action="ppaction://hlinksldjump" highlightClick="1">
              <a:snd r:embed="rId4" name="applause.wav" builtIn="1"/>
            </a:hlinkClick>
          </p:cNvPr>
          <p:cNvSpPr/>
          <p:nvPr/>
        </p:nvSpPr>
        <p:spPr>
          <a:xfrm>
            <a:off x="1571604" y="3714752"/>
            <a:ext cx="684000" cy="25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Action Button: Information 8">
            <a:hlinkClick r:id="rId8" action="ppaction://hlinksldjump" highlightClick="1">
              <a:snd r:embed="rId9" name="arrow.wav" builtIn="1"/>
            </a:hlinkClick>
          </p:cNvPr>
          <p:cNvSpPr/>
          <p:nvPr/>
        </p:nvSpPr>
        <p:spPr>
          <a:xfrm>
            <a:off x="1571604" y="4214818"/>
            <a:ext cx="684000" cy="25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Action Button: Information 9">
            <a:hlinkClick r:id="rId10" action="ppaction://hlinksldjump" highlightClick="1">
              <a:snd r:embed="rId4" name="applause.wav" builtIn="1"/>
            </a:hlinkClick>
          </p:cNvPr>
          <p:cNvSpPr/>
          <p:nvPr/>
        </p:nvSpPr>
        <p:spPr>
          <a:xfrm>
            <a:off x="1571604" y="4643446"/>
            <a:ext cx="684000" cy="25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Action Button: Information 10">
            <a:hlinkClick r:id="rId11" action="ppaction://hlinksldjump" highlightClick="1">
              <a:snd r:embed="rId4" name="applause.wav" builtIn="1"/>
            </a:hlinkClick>
          </p:cNvPr>
          <p:cNvSpPr/>
          <p:nvPr/>
        </p:nvSpPr>
        <p:spPr>
          <a:xfrm>
            <a:off x="1535885" y="2214554"/>
            <a:ext cx="684000" cy="25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t>   </a:t>
            </a:r>
            <a:endParaRPr lang="id-ID" dirty="0"/>
          </a:p>
        </p:txBody>
      </p:sp>
      <p:sp>
        <p:nvSpPr>
          <p:cNvPr id="12" name="Action Button: Information 11">
            <a:hlinkClick r:id="rId12" action="ppaction://hlinksldjump" highlightClick="1">
              <a:snd r:embed="rId4" name="applause.wav" builtIn="1"/>
            </a:hlinkClick>
          </p:cNvPr>
          <p:cNvSpPr/>
          <p:nvPr/>
        </p:nvSpPr>
        <p:spPr>
          <a:xfrm>
            <a:off x="1571604" y="5072074"/>
            <a:ext cx="684000" cy="25200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7158" y="2428869"/>
            <a:ext cx="8458200" cy="2786082"/>
          </a:xfrm>
        </p:spPr>
        <p:txBody>
          <a:bodyPr>
            <a:normAutofit fontScale="90000"/>
          </a:bodyPr>
          <a:lstStyle/>
          <a:p>
            <a:r>
              <a:rPr lang="en-US" sz="9600" dirty="0" smtClean="0"/>
              <a:t>1.</a:t>
            </a:r>
            <a:r>
              <a:rPr lang="id-ID" sz="9600" dirty="0" smtClean="0"/>
              <a:t> </a:t>
            </a:r>
            <a:r>
              <a:rPr lang="en-US" sz="3100" b="1" dirty="0" err="1" smtClean="0"/>
              <a:t>Memahami</a:t>
            </a:r>
            <a:r>
              <a:rPr lang="en-US" sz="3100" b="1" dirty="0" smtClean="0"/>
              <a:t> </a:t>
            </a:r>
            <a:r>
              <a:rPr lang="id-ID" sz="3100" b="1" dirty="0" smtClean="0"/>
              <a:t>konsep ekonomi dalam kaitannya dengan kegiatan</a:t>
            </a:r>
            <a:r>
              <a:rPr lang="en-US" sz="3100" b="1" dirty="0" smtClean="0"/>
              <a:t>  </a:t>
            </a:r>
            <a:r>
              <a:rPr lang="en-US" sz="3100" b="1" dirty="0" err="1" smtClean="0"/>
              <a:t>ekonom</a:t>
            </a:r>
            <a:r>
              <a:rPr lang="id-ID" sz="3100" b="1" dirty="0" smtClean="0"/>
              <a:t> konsumen dan produsen </a:t>
            </a:r>
            <a:r>
              <a:rPr lang="id-ID" sz="3100" b="1" dirty="0" smtClean="0"/>
              <a:t/>
            </a:r>
            <a:br>
              <a:rPr lang="id-ID" sz="3100" b="1" dirty="0" smtClean="0"/>
            </a:br>
            <a:endParaRPr lang="id-ID" sz="3100" dirty="0"/>
          </a:p>
        </p:txBody>
      </p:sp>
      <p:sp>
        <p:nvSpPr>
          <p:cNvPr id="3" name="Subtitle 2"/>
          <p:cNvSpPr>
            <a:spLocks noGrp="1"/>
          </p:cNvSpPr>
          <p:nvPr>
            <p:ph type="subTitle" idx="1"/>
          </p:nvPr>
        </p:nvSpPr>
        <p:spPr>
          <a:xfrm>
            <a:off x="428596" y="928670"/>
            <a:ext cx="8458200" cy="1785950"/>
          </a:xfrm>
        </p:spPr>
        <p:txBody>
          <a:bodyPr>
            <a:normAutofit fontScale="25000" lnSpcReduction="20000"/>
          </a:bodyPr>
          <a:lstStyle/>
          <a:p>
            <a:pPr marL="530225" indent="-530225" algn="just"/>
            <a:endParaRPr lang="id-ID" sz="11100" b="1" dirty="0"/>
          </a:p>
          <a:p>
            <a:pPr marL="530225" algn="just"/>
            <a:r>
              <a:rPr lang="en-US" sz="14400" b="1" i="1" dirty="0">
                <a:hlinkClick r:id="rId3" action="ppaction://hlinksldjump"/>
              </a:rPr>
              <a:t> </a:t>
            </a:r>
            <a:r>
              <a:rPr lang="id-ID" sz="14400" dirty="0" smtClean="0">
                <a:hlinkClick r:id="rId3" action="ppaction://hlinksldjump"/>
              </a:rPr>
              <a:t>STANDAR KOMPETENSI : 1</a:t>
            </a:r>
            <a:endParaRPr lang="id-ID" sz="14400" b="1" dirty="0"/>
          </a:p>
          <a:p>
            <a:r>
              <a:rPr lang="en-US" sz="11100" b="1" i="1" dirty="0"/>
              <a:t> </a:t>
            </a:r>
            <a:endParaRPr lang="id-ID" sz="11100" b="1" dirty="0"/>
          </a:p>
          <a:p>
            <a:endParaRPr lang="id-ID" dirty="0"/>
          </a:p>
        </p:txBody>
      </p:sp>
      <p:pic>
        <p:nvPicPr>
          <p:cNvPr id="2050" name="Picture 2" descr="C:\Program Files\Microsoft Office\MEDIA\CAGCAT10\j0283209.gif"/>
          <p:cNvPicPr>
            <a:picLocks noChangeAspect="1" noChangeArrowheads="1" noCrop="1"/>
          </p:cNvPicPr>
          <p:nvPr/>
        </p:nvPicPr>
        <p:blipFill>
          <a:blip r:embed="rId4"/>
          <a:srcRect/>
          <a:stretch>
            <a:fillRect/>
          </a:stretch>
        </p:blipFill>
        <p:spPr bwMode="auto">
          <a:xfrm>
            <a:off x="6572264" y="285728"/>
            <a:ext cx="1500198" cy="1509714"/>
          </a:xfrm>
          <a:prstGeom prst="rect">
            <a:avLst/>
          </a:prstGeom>
          <a:noFill/>
        </p:spPr>
      </p:pic>
      <p:sp>
        <p:nvSpPr>
          <p:cNvPr id="5" name="Notched Right Arrow 4">
            <a:hlinkClick r:id="rId3" action="ppaction://hlinksldjump"/>
          </p:cNvPr>
          <p:cNvSpPr/>
          <p:nvPr/>
        </p:nvSpPr>
        <p:spPr>
          <a:xfrm>
            <a:off x="6572264" y="5643578"/>
            <a:ext cx="857256" cy="642942"/>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6" name="j0214098.wav">
            <a:hlinkClick r:id="" action="ppaction://media"/>
          </p:cNvPr>
          <p:cNvPicPr>
            <a:picLocks noRot="1" noChangeAspect="1"/>
          </p:cNvPicPr>
          <p:nvPr>
            <a:wavAudioFile r:embed="rId1" name="j0214098.wav"/>
          </p:nvPr>
        </p:nvPicPr>
        <p:blipFill>
          <a:blip r:embed="rId5"/>
          <a:stretch>
            <a:fillRect/>
          </a:stretch>
        </p:blipFill>
        <p:spPr>
          <a:xfrm>
            <a:off x="785786" y="1857364"/>
            <a:ext cx="304800" cy="304800"/>
          </a:xfrm>
          <a:prstGeom prst="rect">
            <a:avLst/>
          </a:prstGeom>
        </p:spPr>
      </p:pic>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45"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hlinkClick r:id="rId3" action="ppaction://hlinksldjump"/>
              </a:rPr>
              <a:t>KOMPETENSI DASAR :	2</a:t>
            </a:r>
            <a:endParaRPr lang="id-ID" dirty="0"/>
          </a:p>
        </p:txBody>
      </p:sp>
      <p:sp>
        <p:nvSpPr>
          <p:cNvPr id="3" name="Content Placeholder 2"/>
          <p:cNvSpPr>
            <a:spLocks noGrp="1"/>
          </p:cNvSpPr>
          <p:nvPr>
            <p:ph idx="1"/>
          </p:nvPr>
        </p:nvSpPr>
        <p:spPr/>
        <p:txBody>
          <a:bodyPr>
            <a:normAutofit/>
          </a:bodyPr>
          <a:lstStyle/>
          <a:p>
            <a:pPr algn="r">
              <a:buNone/>
            </a:pPr>
            <a:r>
              <a:rPr lang="id-ID" b="1" i="1" dirty="0" smtClean="0"/>
              <a:t>	</a:t>
            </a:r>
            <a:r>
              <a:rPr lang="en-US" b="1" i="1" dirty="0" smtClean="0"/>
              <a:t> </a:t>
            </a:r>
            <a:r>
              <a:rPr lang="id-ID" b="1" i="1" dirty="0" smtClean="0"/>
              <a:t>		</a:t>
            </a:r>
            <a:r>
              <a:rPr lang="en-US" b="1" dirty="0" err="1" smtClean="0"/>
              <a:t>Mendeskripsikan</a:t>
            </a:r>
            <a:r>
              <a:rPr lang="en-US" b="1" dirty="0" smtClean="0"/>
              <a:t>  </a:t>
            </a:r>
            <a:r>
              <a:rPr lang="id-ID" b="1" dirty="0" smtClean="0"/>
              <a:t>circular </a:t>
            </a:r>
          </a:p>
          <a:p>
            <a:pPr algn="r">
              <a:buNone/>
            </a:pPr>
            <a:r>
              <a:rPr lang="id-ID" b="1" dirty="0" smtClean="0"/>
              <a:t>flow diagram</a:t>
            </a:r>
            <a:r>
              <a:rPr lang="en-US" b="1" dirty="0" smtClean="0"/>
              <a:t>    </a:t>
            </a:r>
            <a:endParaRPr lang="id-ID" dirty="0"/>
          </a:p>
          <a:p>
            <a:pPr indent="379413" algn="r">
              <a:buNone/>
            </a:pPr>
            <a:r>
              <a:rPr lang="en-US" b="1" i="1" dirty="0"/>
              <a:t> </a:t>
            </a:r>
            <a:endParaRPr lang="id-ID" dirty="0"/>
          </a:p>
          <a:p>
            <a:pPr indent="379413">
              <a:buNone/>
            </a:pPr>
            <a:r>
              <a:rPr lang="en-US" b="1" i="1" dirty="0"/>
              <a:t> </a:t>
            </a:r>
            <a:endParaRPr lang="id-ID" dirty="0"/>
          </a:p>
          <a:p>
            <a:endParaRPr lang="id-ID" dirty="0"/>
          </a:p>
        </p:txBody>
      </p:sp>
      <p:pic>
        <p:nvPicPr>
          <p:cNvPr id="3074" name="Picture 2" descr="C:\Users\Acer 5\AppData\Local\Microsoft\Windows\Temporary Internet Files\Content.IE5\2B14XWNS\MM900282744[1].gif"/>
          <p:cNvPicPr>
            <a:picLocks noChangeAspect="1" noChangeArrowheads="1" noCrop="1"/>
          </p:cNvPicPr>
          <p:nvPr/>
        </p:nvPicPr>
        <p:blipFill>
          <a:blip r:embed="rId4"/>
          <a:srcRect/>
          <a:stretch>
            <a:fillRect/>
          </a:stretch>
        </p:blipFill>
        <p:spPr bwMode="auto">
          <a:xfrm>
            <a:off x="3929058" y="3643314"/>
            <a:ext cx="1428760" cy="1219200"/>
          </a:xfrm>
          <a:prstGeom prst="rect">
            <a:avLst/>
          </a:prstGeom>
          <a:noFill/>
        </p:spPr>
      </p:pic>
      <p:sp>
        <p:nvSpPr>
          <p:cNvPr id="5" name="Notched Right Arrow 4">
            <a:hlinkClick r:id="rId5" action="ppaction://hlinksldjump"/>
          </p:cNvPr>
          <p:cNvSpPr/>
          <p:nvPr/>
        </p:nvSpPr>
        <p:spPr>
          <a:xfrm>
            <a:off x="6286512" y="5572140"/>
            <a:ext cx="1143008" cy="71438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6" name="j0214098.wav">
            <a:hlinkClick r:id="" action="ppaction://media"/>
          </p:cNvPr>
          <p:cNvPicPr>
            <a:picLocks noRot="1" noChangeAspect="1"/>
          </p:cNvPicPr>
          <p:nvPr>
            <a:wavAudioFile r:embed="rId1" name="j0214098.wav"/>
          </p:nvPr>
        </p:nvPicPr>
        <p:blipFill>
          <a:blip r:embed="rId6"/>
          <a:stretch>
            <a:fillRect/>
          </a:stretch>
        </p:blipFill>
        <p:spPr>
          <a:xfrm>
            <a:off x="6429388" y="2857496"/>
            <a:ext cx="285752" cy="285752"/>
          </a:xfrm>
          <a:prstGeom prst="rect">
            <a:avLst/>
          </a:prstGeom>
        </p:spPr>
      </p:pic>
      <p:pic>
        <p:nvPicPr>
          <p:cNvPr id="2050" name="Picture 2" descr="C:\Program Files\Microsoft Office\MEDIA\CAGCAT10\j0157763.wmf"/>
          <p:cNvPicPr>
            <a:picLocks noChangeAspect="1" noChangeArrowheads="1"/>
          </p:cNvPicPr>
          <p:nvPr/>
        </p:nvPicPr>
        <p:blipFill>
          <a:blip r:embed="rId7"/>
          <a:srcRect/>
          <a:stretch>
            <a:fillRect/>
          </a:stretch>
        </p:blipFill>
        <p:spPr bwMode="auto">
          <a:xfrm>
            <a:off x="500034" y="1500174"/>
            <a:ext cx="1571636" cy="164307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45"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hlinkClick r:id="rId3" action="ppaction://hlinksldjump"/>
              </a:rPr>
              <a:t>K0MPETENSI</a:t>
            </a:r>
            <a:r>
              <a:rPr lang="id-ID" dirty="0" smtClean="0"/>
              <a:t> </a:t>
            </a:r>
            <a:r>
              <a:rPr lang="id-ID" dirty="0" smtClean="0">
                <a:hlinkClick r:id="rId4" action="ppaction://hlinksldjump"/>
              </a:rPr>
              <a:t>DASAR  3</a:t>
            </a:r>
            <a:endParaRPr lang="id-ID" dirty="0"/>
          </a:p>
        </p:txBody>
      </p:sp>
      <p:sp>
        <p:nvSpPr>
          <p:cNvPr id="3" name="Content Placeholder 2"/>
          <p:cNvSpPr>
            <a:spLocks noGrp="1"/>
          </p:cNvSpPr>
          <p:nvPr>
            <p:ph idx="1"/>
          </p:nvPr>
        </p:nvSpPr>
        <p:spPr>
          <a:xfrm>
            <a:off x="304800" y="1166019"/>
            <a:ext cx="8686800" cy="4525963"/>
          </a:xfrm>
        </p:spPr>
        <p:txBody>
          <a:bodyPr>
            <a:normAutofit/>
          </a:bodyPr>
          <a:lstStyle/>
          <a:p>
            <a:pPr marL="1165225" indent="-1165225">
              <a:buNone/>
            </a:pPr>
            <a:r>
              <a:rPr lang="id-ID" b="1" i="1" dirty="0" smtClean="0"/>
              <a:t>	</a:t>
            </a:r>
            <a:r>
              <a:rPr lang="en-US" b="1" dirty="0" smtClean="0"/>
              <a:t>Men</a:t>
            </a:r>
            <a:r>
              <a:rPr lang="id-ID" b="1" dirty="0" smtClean="0"/>
              <a:t>deskripsikan peran konsumen dan produsen</a:t>
            </a:r>
            <a:r>
              <a:rPr lang="en-US" b="1" dirty="0" smtClean="0"/>
              <a:t>  </a:t>
            </a:r>
            <a:endParaRPr lang="id-ID" dirty="0" smtClean="0"/>
          </a:p>
          <a:p>
            <a:pPr marL="1165225" indent="-1165225">
              <a:buNone/>
            </a:pPr>
            <a:r>
              <a:rPr lang="en-US" b="1" dirty="0" smtClean="0"/>
              <a:t>.</a:t>
            </a:r>
            <a:endParaRPr lang="id-ID" dirty="0"/>
          </a:p>
          <a:p>
            <a:pPr marL="1165225" indent="-1165225">
              <a:buNone/>
            </a:pPr>
            <a:r>
              <a:rPr lang="en-US" b="1" dirty="0"/>
              <a:t> </a:t>
            </a:r>
            <a:endParaRPr lang="id-ID" dirty="0"/>
          </a:p>
          <a:p>
            <a:pPr>
              <a:buNone/>
            </a:pPr>
            <a:r>
              <a:rPr lang="en-US" b="1" i="1" dirty="0"/>
              <a:t> </a:t>
            </a:r>
            <a:endParaRPr lang="id-ID" dirty="0"/>
          </a:p>
          <a:p>
            <a:endParaRPr lang="id-ID" dirty="0"/>
          </a:p>
        </p:txBody>
      </p:sp>
      <p:pic>
        <p:nvPicPr>
          <p:cNvPr id="9218" name="Picture 2" descr="C:\Users\Acer 5\AppData\Local\Microsoft\Windows\Temporary Internet Files\Content.IE5\1IUC53DT\MM900336644[1].gif"/>
          <p:cNvPicPr>
            <a:picLocks noChangeAspect="1" noChangeArrowheads="1" noCrop="1"/>
          </p:cNvPicPr>
          <p:nvPr/>
        </p:nvPicPr>
        <p:blipFill>
          <a:blip r:embed="rId5"/>
          <a:srcRect/>
          <a:stretch>
            <a:fillRect/>
          </a:stretch>
        </p:blipFill>
        <p:spPr bwMode="auto">
          <a:xfrm>
            <a:off x="285719" y="1643050"/>
            <a:ext cx="619129" cy="928694"/>
          </a:xfrm>
          <a:prstGeom prst="rect">
            <a:avLst/>
          </a:prstGeom>
          <a:noFill/>
        </p:spPr>
      </p:pic>
      <p:sp>
        <p:nvSpPr>
          <p:cNvPr id="5" name="Notched Right Arrow 4">
            <a:hlinkClick r:id="rId4" action="ppaction://hlinksldjump"/>
          </p:cNvPr>
          <p:cNvSpPr/>
          <p:nvPr/>
        </p:nvSpPr>
        <p:spPr>
          <a:xfrm>
            <a:off x="6572264" y="5572140"/>
            <a:ext cx="1000132" cy="642942"/>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7" name="j0214098.wav">
            <a:hlinkClick r:id="" action="ppaction://media"/>
          </p:cNvPr>
          <p:cNvPicPr>
            <a:picLocks noRot="1" noChangeAspect="1"/>
          </p:cNvPicPr>
          <p:nvPr>
            <a:wavAudioFile r:embed="rId1" name="j0214098.wav"/>
          </p:nvPr>
        </p:nvPicPr>
        <p:blipFill>
          <a:blip r:embed="rId6"/>
          <a:stretch>
            <a:fillRect/>
          </a:stretch>
        </p:blipFill>
        <p:spPr>
          <a:xfrm>
            <a:off x="1285852" y="1357298"/>
            <a:ext cx="304800" cy="304800"/>
          </a:xfrm>
          <a:prstGeom prst="rect">
            <a:avLst/>
          </a:prstGeom>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45"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dirty="0"/>
          </a:p>
        </p:txBody>
      </p:sp>
      <p:sp>
        <p:nvSpPr>
          <p:cNvPr id="4" name="Text Placeholder 3"/>
          <p:cNvSpPr>
            <a:spLocks noGrp="1"/>
          </p:cNvSpPr>
          <p:nvPr>
            <p:ph type="body" idx="2"/>
          </p:nvPr>
        </p:nvSpPr>
        <p:spPr/>
        <p:txBody>
          <a:bodyPr>
            <a:normAutofit/>
          </a:bodyPr>
          <a:lstStyle/>
          <a:p>
            <a:r>
              <a:rPr lang="id-ID" sz="4000" b="1" dirty="0" smtClean="0">
                <a:hlinkClick r:id="rId2" action="ppaction://hlinksldjump"/>
              </a:rPr>
              <a:t>INDIKATOR:1</a:t>
            </a:r>
            <a:endParaRPr lang="id-ID" sz="4000" b="1" dirty="0"/>
          </a:p>
        </p:txBody>
      </p:sp>
      <p:sp>
        <p:nvSpPr>
          <p:cNvPr id="3" name="Content Placeholder 2"/>
          <p:cNvSpPr>
            <a:spLocks noGrp="1"/>
          </p:cNvSpPr>
          <p:nvPr>
            <p:ph sz="half" idx="1"/>
          </p:nvPr>
        </p:nvSpPr>
        <p:spPr/>
        <p:txBody>
          <a:bodyPr/>
          <a:lstStyle/>
          <a:p>
            <a:r>
              <a:rPr lang="id-ID" dirty="0" smtClean="0"/>
              <a:t>Mendeskripsikan perilaku konsumen dan produsen</a:t>
            </a:r>
            <a:endParaRPr lang="id-ID" dirty="0"/>
          </a:p>
          <a:p>
            <a:endParaRPr lang="id-ID" dirty="0"/>
          </a:p>
        </p:txBody>
      </p:sp>
      <p:pic>
        <p:nvPicPr>
          <p:cNvPr id="4098" name="Picture 2" descr="C:\Program Files\Microsoft Office\MEDIA\CAGCAT10\j0300520.gif"/>
          <p:cNvPicPr>
            <a:picLocks noChangeAspect="1" noChangeArrowheads="1" noCrop="1"/>
          </p:cNvPicPr>
          <p:nvPr/>
        </p:nvPicPr>
        <p:blipFill>
          <a:blip r:embed="rId3"/>
          <a:srcRect/>
          <a:stretch>
            <a:fillRect/>
          </a:stretch>
        </p:blipFill>
        <p:spPr bwMode="auto">
          <a:xfrm>
            <a:off x="857224" y="2857496"/>
            <a:ext cx="2286016" cy="1357322"/>
          </a:xfrm>
          <a:prstGeom prst="rect">
            <a:avLst/>
          </a:prstGeom>
          <a:noFill/>
        </p:spPr>
      </p:pic>
      <p:sp>
        <p:nvSpPr>
          <p:cNvPr id="6" name="Notched Right Arrow 5">
            <a:hlinkClick r:id="rId4" action="ppaction://hlinksldjump"/>
          </p:cNvPr>
          <p:cNvSpPr/>
          <p:nvPr/>
        </p:nvSpPr>
        <p:spPr>
          <a:xfrm>
            <a:off x="6929454" y="5786454"/>
            <a:ext cx="928694" cy="571504"/>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Action Button: Sound 6">
            <a:hlinkClick r:id="" action="ppaction://hlinkshowjump?jump=nextslide" highlightClick="1">
              <a:snd r:embed="rId5" name="applause.wav" builtIn="1"/>
            </a:hlinkClick>
          </p:cNvPr>
          <p:cNvSpPr/>
          <p:nvPr/>
        </p:nvSpPr>
        <p:spPr>
          <a:xfrm>
            <a:off x="7786710" y="5572140"/>
            <a:ext cx="214314" cy="142876"/>
          </a:xfrm>
          <a:prstGeom prst="actionButtonSou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cSld>
  <p:clrMapOvr>
    <a:masterClrMapping/>
  </p:clrMapOvr>
  <p:transition>
    <p:strips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hlinkClick r:id="rId3" action="ppaction://hlinksldjump"/>
              </a:rPr>
              <a:t>INDIKATOR : 4</a:t>
            </a:r>
            <a:endParaRPr lang="id-ID" dirty="0"/>
          </a:p>
        </p:txBody>
      </p:sp>
      <p:sp>
        <p:nvSpPr>
          <p:cNvPr id="3" name="Content Placeholder 2"/>
          <p:cNvSpPr>
            <a:spLocks noGrp="1"/>
          </p:cNvSpPr>
          <p:nvPr>
            <p:ph idx="1"/>
          </p:nvPr>
        </p:nvSpPr>
        <p:spPr/>
        <p:txBody>
          <a:bodyPr/>
          <a:lstStyle/>
          <a:p>
            <a:pPr lvl="8"/>
            <a:endParaRPr lang="id-ID" sz="2600" dirty="0"/>
          </a:p>
          <a:p>
            <a:endParaRPr lang="id-ID" dirty="0"/>
          </a:p>
        </p:txBody>
      </p:sp>
      <p:pic>
        <p:nvPicPr>
          <p:cNvPr id="4" name="j0214098.wav">
            <a:hlinkClick r:id="" action="ppaction://media"/>
          </p:cNvPr>
          <p:cNvPicPr>
            <a:picLocks noRot="1" noChangeAspect="1"/>
          </p:cNvPicPr>
          <p:nvPr>
            <a:wavAudioFile r:embed="rId1" name="j0214098.wav"/>
          </p:nvPr>
        </p:nvPicPr>
        <p:blipFill>
          <a:blip r:embed="rId4"/>
          <a:stretch>
            <a:fillRect/>
          </a:stretch>
        </p:blipFill>
        <p:spPr>
          <a:xfrm>
            <a:off x="7215206" y="5572140"/>
            <a:ext cx="304800" cy="304800"/>
          </a:xfrm>
          <a:prstGeom prst="rect">
            <a:avLst/>
          </a:prstGeom>
        </p:spPr>
      </p:pic>
      <p:pic>
        <p:nvPicPr>
          <p:cNvPr id="12290" name="Picture 2" descr="C:\Users\Acer 5\AppData\Local\Microsoft\Windows\Temporary Internet Files\Content.IE5\1IUC53DT\MM900234737[1].gif"/>
          <p:cNvPicPr>
            <a:picLocks noChangeAspect="1" noChangeArrowheads="1" noCrop="1"/>
          </p:cNvPicPr>
          <p:nvPr/>
        </p:nvPicPr>
        <p:blipFill>
          <a:blip r:embed="rId5"/>
          <a:srcRect/>
          <a:stretch>
            <a:fillRect/>
          </a:stretch>
        </p:blipFill>
        <p:spPr bwMode="auto">
          <a:xfrm>
            <a:off x="428596" y="1500174"/>
            <a:ext cx="1162050" cy="1219200"/>
          </a:xfrm>
          <a:prstGeom prst="rect">
            <a:avLst/>
          </a:prstGeom>
          <a:noFill/>
        </p:spPr>
      </p:pic>
      <p:sp>
        <p:nvSpPr>
          <p:cNvPr id="6" name="Notched Right Arrow 5">
            <a:hlinkClick r:id="rId6" action="ppaction://hlinksldjump"/>
          </p:cNvPr>
          <p:cNvSpPr/>
          <p:nvPr/>
        </p:nvSpPr>
        <p:spPr>
          <a:xfrm>
            <a:off x="7286644" y="6215082"/>
            <a:ext cx="642942" cy="35719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4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560</TotalTime>
  <Words>550</Words>
  <Application>Microsoft Office PowerPoint</Application>
  <PresentationFormat>On-screen Show (4:3)</PresentationFormat>
  <Paragraphs>150</Paragraphs>
  <Slides>24</Slides>
  <Notes>1</Notes>
  <HiddenSlides>0</HiddenSlides>
  <MMClips>9</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Trek</vt:lpstr>
      <vt:lpstr>MATA PELAJARAN : EKONOMI KELAS  X SMA NEGERI I mangunjaya  </vt:lpstr>
      <vt:lpstr>Slide 2</vt:lpstr>
      <vt:lpstr>     Mendeskripsikan pola prilaku konsumen dan produsen   </vt:lpstr>
      <vt:lpstr>PEMBELAJARAN EKONOMI KELAS X</vt:lpstr>
      <vt:lpstr>1. Memahami konsep ekonomi dalam kaitannya dengan kegiatan  ekonom konsumen dan produsen  </vt:lpstr>
      <vt:lpstr>KOMPETENSI DASAR : 2</vt:lpstr>
      <vt:lpstr>K0MPETENSI DASAR  3</vt:lpstr>
      <vt:lpstr>Slide 8</vt:lpstr>
      <vt:lpstr>INDIKATOR : 4</vt:lpstr>
      <vt:lpstr>INDIKATOR : 5</vt:lpstr>
      <vt:lpstr>MATERI : 1</vt:lpstr>
      <vt:lpstr>MATERI Pokok 2</vt:lpstr>
      <vt:lpstr>Slide 13</vt:lpstr>
      <vt:lpstr>Slide 14</vt:lpstr>
      <vt:lpstr>Slide 15</vt:lpstr>
      <vt:lpstr> Prilaku konsumen adalah tingkah laku konsumen dalam memenuhi kebutuhan hidunya sehari-hari.  Teori prilaku konsumen, antara lain : 1. Menurut  Engel , “ semakin kecil pendapatan, semakin besar bagian pendapatan untuk konsumsi dan sebaliknya semakin besar pendapatan ,semakin besar bagian dari pendapatan untuk tabungan.” 2. Menurut Keynes,  konsumsi adalah bagian pendapatan yang dibelanjakan untuk kebutuhan konsumsi, tabungan adalah bagian pendapatan yang disimpan atau tidak dibelanjakan, sebab itu besarnya pendapatan sama dengan konsumsi ditambah tabungan.   </vt:lpstr>
      <vt:lpstr>  </vt:lpstr>
      <vt:lpstr>                </vt:lpstr>
      <vt:lpstr>  </vt:lpstr>
      <vt:lpstr>Slide 20</vt:lpstr>
      <vt:lpstr>  Menurut Gossen  Hukum Gossen 1 ( Hukum kepuasan marginal yang terus menurun ) “Bila jumlah suatu barang yang dikonsumsi pada waktu tertentu terus ditambah, maka kepuasan total yang diperoleh akan bertambah, tetapi kepuasan marginal akan semakin berkurang, bahkan bila konsumsi dilakukan terus-menerus kepuasan total akan menurun dan kepuasan marginal menjadi nol” </vt:lpstr>
      <vt:lpstr> </vt:lpstr>
      <vt:lpstr>  Hukum Gossen II ( hukum kepuasan yang harmonis ) Prilaku produsen </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PEMBELAJARAN</dc:title>
  <dc:creator>Acer 5</dc:creator>
  <cp:lastModifiedBy>Acer 5</cp:lastModifiedBy>
  <cp:revision>63</cp:revision>
  <dcterms:created xsi:type="dcterms:W3CDTF">2010-07-24T06:37:37Z</dcterms:created>
  <dcterms:modified xsi:type="dcterms:W3CDTF">2012-09-30T13:57:57Z</dcterms:modified>
</cp:coreProperties>
</file>