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sldIdLst>
    <p:sldId id="256" r:id="rId3"/>
    <p:sldId id="320" r:id="rId4"/>
    <p:sldId id="321" r:id="rId5"/>
    <p:sldId id="318" r:id="rId6"/>
    <p:sldId id="316" r:id="rId7"/>
    <p:sldId id="314" r:id="rId8"/>
    <p:sldId id="317" r:id="rId9"/>
    <p:sldId id="315" r:id="rId10"/>
    <p:sldId id="273" r:id="rId11"/>
    <p:sldId id="275" r:id="rId12"/>
    <p:sldId id="277" r:id="rId13"/>
    <p:sldId id="279" r:id="rId14"/>
    <p:sldId id="281" r:id="rId15"/>
    <p:sldId id="283" r:id="rId16"/>
    <p:sldId id="285" r:id="rId17"/>
    <p:sldId id="287" r:id="rId18"/>
    <p:sldId id="289" r:id="rId19"/>
    <p:sldId id="291" r:id="rId20"/>
    <p:sldId id="305" r:id="rId21"/>
    <p:sldId id="306" r:id="rId22"/>
    <p:sldId id="259" r:id="rId23"/>
    <p:sldId id="260" r:id="rId24"/>
    <p:sldId id="262" r:id="rId25"/>
    <p:sldId id="263" r:id="rId26"/>
    <p:sldId id="264" r:id="rId27"/>
    <p:sldId id="265" r:id="rId28"/>
    <p:sldId id="266" r:id="rId29"/>
    <p:sldId id="323" r:id="rId30"/>
    <p:sldId id="324" r:id="rId31"/>
    <p:sldId id="325" r:id="rId32"/>
    <p:sldId id="326" r:id="rId33"/>
    <p:sldId id="328" r:id="rId34"/>
    <p:sldId id="329" r:id="rId35"/>
    <p:sldId id="330" r:id="rId36"/>
    <p:sldId id="293" r:id="rId37"/>
    <p:sldId id="332" r:id="rId38"/>
    <p:sldId id="333" r:id="rId39"/>
    <p:sldId id="331" r:id="rId40"/>
    <p:sldId id="319" r:id="rId41"/>
    <p:sldId id="322" r:id="rId42"/>
    <p:sldId id="301" r:id="rId43"/>
    <p:sldId id="295" r:id="rId44"/>
  </p:sldIdLst>
  <p:sldSz cx="9144000" cy="6858000" type="screen4x3"/>
  <p:notesSz cx="6858000" cy="9144000"/>
  <p:defaultTextStyle>
    <a:defPPr>
      <a:defRPr lang="id-ID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90AAEF-1F68-441E-BD75-0F21052EF8B4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6F7B31-5175-40A3-A62D-872B732C341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88BA1A-7679-47C8-8FFD-2A364999B5C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3E2239-415F-46AB-B5DD-BC7EE3BBD5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2DA59-545F-41FB-B99F-35538F25178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1DEB52-DC56-4201-AF0B-BECC96C00B0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6E8A9-6EB7-4E86-8DBE-8E1B58D3851A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5BFC1-514B-4E4D-BFA5-0FB074171B2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428E9-F4E1-4A6D-A1DF-53D7C92EDE67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4D353-5103-4E90-91F9-3580B48E12F6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8605A-34D1-4759-84DB-5C5808F8A086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54A79-18E0-4394-B932-0CB0EC412FF3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4B2AA-C8C3-4E14-A4E0-5FADB11155C9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FF60B-612D-4695-9544-168CE6DAA75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F58C7-4632-4171-8BFA-24620A82702B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952F-FA68-48F9-BD7A-336AA2F4818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0FE71-D8D1-42C5-AA05-529FA8BADB02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EC229-B0C9-46E0-B72A-54C63F31A04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CB448-1F5E-4FEA-87D8-63196F8DC8D3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8F15-564A-4799-9223-80E5A3A14DFF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FA8F-1831-4FC0-8DB5-C9387DF02033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BE0AB-3E89-4D2C-A1B8-EC99F5408E1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F78F6-B45C-419C-94ED-A7730192AD4A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F9FF-CE3B-4C0F-BB39-FDC0EA644E3D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8961-0540-4C2D-9596-35D4BCA9CBAB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F629B-E6CD-4047-98FF-1500D4CA868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81A5D-2C40-4660-83A6-5F3443F2EE50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C69D4-CE56-46B0-8003-0D70AAB49E0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d-ID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807226-46CD-4B52-8886-7123F44A5E5B}" type="datetimeFigureOut">
              <a:rPr lang="id-ID"/>
              <a:pPr>
                <a:defRPr/>
              </a:pPr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29E2A9-61A4-48EB-872D-215D812EFB1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B9D9D-DD15-4727-A819-727B058AABEB}" type="datetimeFigureOut">
              <a:rPr lang="id-ID" smtClean="0"/>
              <a:pPr/>
              <a:t>24/02/2015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29804-7F48-4175-AB67-9AEB12DE5F4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76438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928688" y="2857500"/>
            <a:ext cx="7772400" cy="714375"/>
          </a:xfrm>
        </p:spPr>
        <p:txBody>
          <a:bodyPr/>
          <a:lstStyle/>
          <a:p>
            <a:pPr eaLnBrk="1" hangingPunct="1"/>
            <a:r>
              <a:rPr lang="id-ID" sz="8000" b="1" dirty="0" smtClean="0">
                <a:solidFill>
                  <a:srgbClr val="FF0000"/>
                </a:solidFill>
                <a:latin typeface="Mistral" pitchFamily="66" charset="0"/>
              </a:rPr>
              <a:t>BAHAYA NARKOBA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714375" y="285750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7" name="Picture 6" descr="BN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500063"/>
            <a:ext cx="20208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571500" y="3857625"/>
            <a:ext cx="82867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4400" b="1" dirty="0">
                <a:solidFill>
                  <a:schemeClr val="bg1"/>
                </a:solidFill>
                <a:latin typeface="Calibri" pitchFamily="34" charset="0"/>
              </a:rPr>
              <a:t>BADAN NARKOTIKA NASIONAL </a:t>
            </a:r>
          </a:p>
          <a:p>
            <a:pPr algn="ctr"/>
            <a:r>
              <a:rPr lang="id-ID" sz="4400" b="1" dirty="0">
                <a:solidFill>
                  <a:schemeClr val="bg1"/>
                </a:solidFill>
                <a:latin typeface="Calibri" pitchFamily="34" charset="0"/>
              </a:rPr>
              <a:t>KOTA MALANG</a:t>
            </a:r>
            <a:endParaRPr lang="en-US" sz="4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Calibri" pitchFamily="34" charset="0"/>
              </a:rPr>
              <a:t>H.R.M.ACHJADI,SH</a:t>
            </a:r>
            <a:endParaRPr lang="id-ID" sz="4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2" name="Picture 9" descr="marijuana-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4692650" y="0"/>
            <a:ext cx="445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Cannabis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 </a:t>
            </a: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sativa L</a:t>
            </a:r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.</a:t>
            </a:r>
            <a:endParaRPr lang="en-US" sz="36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3" name="Picture 7" descr="PP Marijuana Dried Pl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068763" y="112713"/>
            <a:ext cx="4895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Ganja kering dan biji ganja </a:t>
            </a:r>
            <a:r>
              <a:rPr 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8"/>
          <p:cNvSpPr txBox="1">
            <a:spLocks noChangeArrowheads="1"/>
          </p:cNvSpPr>
          <p:nvPr/>
        </p:nvSpPr>
        <p:spPr bwMode="auto">
          <a:xfrm>
            <a:off x="1979613" y="333375"/>
            <a:ext cx="5329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OPIUM, MORFIN, HEROIN</a:t>
            </a:r>
          </a:p>
        </p:txBody>
      </p:sp>
      <p:pic>
        <p:nvPicPr>
          <p:cNvPr id="266243" name="Picture 9" descr="OPIUM-HERO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413"/>
            <a:ext cx="9144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6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66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iji kokk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dirty="0"/>
          </a:p>
        </p:txBody>
      </p:sp>
      <p:pic>
        <p:nvPicPr>
          <p:cNvPr id="4" name="Picture 7" descr="daun coc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/>
          </a:p>
        </p:txBody>
      </p:sp>
      <p:pic>
        <p:nvPicPr>
          <p:cNvPr id="4" name="Picture 2" descr="meth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642938" y="857250"/>
            <a:ext cx="77152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 Black" pitchFamily="34" charset="0"/>
              </a:rPr>
              <a:t>METAMFETAMIN </a:t>
            </a:r>
            <a:endParaRPr lang="id-ID" sz="4000" b="1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 Black" pitchFamily="34" charset="0"/>
              </a:rPr>
              <a:t>Atau</a:t>
            </a:r>
            <a:endParaRPr lang="id-ID" sz="4000" b="1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 Black" pitchFamily="34" charset="0"/>
              </a:rPr>
              <a:t> SHABU-SHABU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" name="Picture 3" descr="Photo of a blister pack of white tablet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0"/>
            <a:ext cx="91979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lexot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5263"/>
            <a:ext cx="32766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286000" y="1571625"/>
            <a:ext cx="42148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FFFF00"/>
                </a:solidFill>
                <a:latin typeface="Tahoma" pitchFamily="34" charset="0"/>
              </a:rPr>
              <a:t>ROHYPNOL</a:t>
            </a:r>
          </a:p>
          <a:p>
            <a:endParaRPr lang="id-ID">
              <a:latin typeface="Calibri" pitchFamily="34" charset="0"/>
            </a:endParaRP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0" y="6027738"/>
            <a:ext cx="3357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4800">
                <a:solidFill>
                  <a:srgbClr val="FF0000"/>
                </a:solidFill>
                <a:latin typeface="Arial Black" pitchFamily="34" charset="0"/>
              </a:rPr>
              <a:t>LEXOTAN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429000"/>
            <a:ext cx="5857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cstasy_pill_coll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79500"/>
            <a:ext cx="6985000" cy="57785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Rectangle 4"/>
          <p:cNvSpPr/>
          <p:nvPr/>
        </p:nvSpPr>
        <p:spPr>
          <a:xfrm>
            <a:off x="1357290" y="-214338"/>
            <a:ext cx="6357982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Snap ITC" pitchFamily="82" charset="0"/>
                <a:cs typeface="+mn-cs"/>
              </a:rPr>
              <a:t>EXTACY</a:t>
            </a:r>
            <a:endParaRPr lang="en-US" sz="9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Snap ITC" pitchFamily="82" charset="0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un chatino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878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286248" y="285728"/>
            <a:ext cx="457203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d-ID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CHATINONE </a:t>
            </a:r>
          </a:p>
          <a:p>
            <a:pPr algn="ctr">
              <a:defRPr/>
            </a:pPr>
            <a:r>
              <a:rPr lang="id-ID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KATINONA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5500702"/>
            <a:ext cx="412548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d-ID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GOLONGAN 1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t0.gstatic.com/images?q=tbn:ANd9GcT2Ynw6dWfUH3Kn0BBAuq-XrJwdJ5dIpab_rXbR-UzAULK_NoG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8"/>
            <a:ext cx="42084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makassar.tribunnews.com/foto/bank/images/obatn-obat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214563"/>
            <a:ext cx="50577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3" descr="DARURAT NARKOB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4925" y="-39688"/>
            <a:ext cx="9369425" cy="6897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mur tahi sa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214414" y="4286256"/>
            <a:ext cx="69685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d-ID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MAGIC MUSHROOM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2976" y="5934670"/>
            <a:ext cx="63789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d-ID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NARKOTIKA GOL I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4546" y="5143512"/>
            <a:ext cx="46794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d-ID" sz="5400" b="1" spc="5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PSILOSIBINA</a:t>
            </a:r>
            <a:endParaRPr lang="en-US" sz="5400" b="1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smtClean="0">
                <a:latin typeface="Bernard MT Condensed" pitchFamily="18" charset="0"/>
              </a:rPr>
              <a:t>PENYALAHGUNAAN NARKOTIKA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d-ID" b="1" dirty="0" smtClean="0">
                <a:solidFill>
                  <a:srgbClr val="FF0000"/>
                </a:solidFill>
              </a:rPr>
              <a:t>    </a:t>
            </a:r>
            <a:r>
              <a:rPr lang="id-ID" sz="5400" b="1" dirty="0" smtClean="0">
                <a:solidFill>
                  <a:srgbClr val="FF0000"/>
                </a:solidFill>
                <a:latin typeface="Mistral" pitchFamily="66" charset="0"/>
              </a:rPr>
              <a:t>DEPRESAN : 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	YAITU MENEKAN SISTEM SYARAF PUSAT DAN MENGURANGI AKTIFITAS FUNGSIONAL TUBUH SEHINGGA PEMAKAI MERASA TENANG , TIDUR, TAK SADARKAN DIRI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    CONTOH :OPIODA DAN TURUNANNYA MORPHIN, HEROIN, PUTAUW</a:t>
            </a:r>
          </a:p>
          <a:p>
            <a:pPr eaLnBrk="1" hangingPunct="1">
              <a:buFont typeface="Arial" charset="0"/>
              <a:buNone/>
            </a:pPr>
            <a:endParaRPr lang="id-ID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d-ID" sz="4400" b="1" dirty="0" smtClean="0"/>
              <a:t>   </a:t>
            </a:r>
            <a:r>
              <a:rPr lang="id-ID" sz="6000" b="1" dirty="0" smtClean="0">
                <a:solidFill>
                  <a:srgbClr val="FF0000"/>
                </a:solidFill>
                <a:latin typeface="Mistral" pitchFamily="66" charset="0"/>
              </a:rPr>
              <a:t>STIMULAN :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    MERANGSANG FUNGSI TUBUH DAN MENINGKATKAN KEGAIRAHAN SERTA KESADARAN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    JENIS STIMULAN : KAFEIN, KOKAIN, AMPHETAMINE, YANG POPULER SEKARANG SHABU DAN EKSTASI </a:t>
            </a:r>
          </a:p>
          <a:p>
            <a:pPr eaLnBrk="1" hangingPunct="1">
              <a:buFont typeface="Arial" charset="0"/>
              <a:buNone/>
            </a:pPr>
            <a:endParaRPr lang="id-ID" dirty="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40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id-ID" sz="6000" b="1" dirty="0" smtClean="0">
                <a:solidFill>
                  <a:srgbClr val="FF0000"/>
                </a:solidFill>
                <a:latin typeface="Mistral" pitchFamily="66" charset="0"/>
              </a:rPr>
              <a:t>    HALUSINOGEN :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    DAMPAK UTAMANYA ADALAH MENGUBAH DAYA PERSEPSI ATAU MENGAKIBATKAN HALUSINASI.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    HALUSINOGEN KEBANYAKAN BERASAL DARI TANAMAN MESCALINE DARI KAKTUS DAN PSILOCYBIN DARI JAMUR-JAMURAN</a:t>
            </a:r>
          </a:p>
          <a:p>
            <a:pPr eaLnBrk="1" hangingPunct="1">
              <a:buFont typeface="Arial" charset="0"/>
              <a:buNone/>
            </a:pPr>
            <a:r>
              <a:rPr lang="id-ID" b="1" dirty="0" smtClean="0"/>
              <a:t>	YANG BANYAK DIPAKAI ADALAH MARIYUANA ATAU GANJA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b="1" dirty="0" smtClean="0">
                <a:solidFill>
                  <a:srgbClr val="FF0000"/>
                </a:solidFill>
                <a:latin typeface="Bernard MT Condensed" pitchFamily="18" charset="0"/>
              </a:rPr>
              <a:t>DAMPAK PENYALAHGUNAAN NARKOTIKA</a:t>
            </a:r>
            <a:endParaRPr lang="id-ID" b="1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dirty="0" smtClean="0"/>
              <a:t>    </a:t>
            </a:r>
            <a:r>
              <a:rPr lang="id-ID" b="1" dirty="0" smtClean="0"/>
              <a:t>PENYALAHGUNAAN SECARA TERUS MENERUS DAN OVER DOSIS DAPAT MENIMBULKAN GANGGUAN FISIK DAN PSIKOLOGIS, TIMBUL KERUSAKAN PADA SISTEM SYARAF PUSAT (SSP), JANTUNG, PARU-PARU, HATI DAN GINJAL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b="1" dirty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b="1" dirty="0" smtClean="0"/>
              <a:t>KERUSAKAN TERGANTUNG DARI JENIS NARKOTIKA YANG DIGUNAKAN DAN DIPERPARAH OLEH BAHAN PENCAMPURNYA ATAU ALAT SUNTIK YANG TIDAK STERIL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b="1" dirty="0" smtClean="0">
                <a:latin typeface="Broadway" pitchFamily="82" charset="0"/>
              </a:rPr>
              <a:t>DAMPAK FISIK</a:t>
            </a:r>
            <a:endParaRPr lang="id-ID" b="1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 rtlCol="0"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GANGGUAN SISTEM SYARAF (NEUROLOGIS)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GANGGUAN PADA JANTUNG DAN PEMBULUH DARAH (KARDIOVASKULER)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GANGGUAN PADA KULIT (DERMATOLOGIS)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GANGGUAN PADA PARU-PARU (PULMONER)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SERING SAKIT KEPALA, MUAL, MUNTAH, MURUS , SUHU TUBUH MENINGKAT, PENGECILAN HATI DAN SULIT TIDUR.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GANGGUAN KESEHATAN REPRODUKSI SERTA GANGGUAN FUNGSI SEKSUAL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KETIDAKTERATURAN MENSTRUASI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RESIKO TERTULAR HEPATITIS B, C DAN HIV/AIDS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DAPAT MENYEBABKAN KEMATIAN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id-ID" b="1" smtClean="0">
                <a:latin typeface="Broadway" pitchFamily="82" charset="0"/>
              </a:rPr>
              <a:t>DAMPAK PSIKIS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id-ID" b="1" smtClean="0"/>
              <a:t>TIDAK PERCAYA DIRI, APATIS, PENGKHAYAL, PENUH CURIGA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b="1" smtClean="0"/>
              <a:t>AGITATIF, MENJADI GANAS ATAU BRUTAL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b="1" smtClean="0"/>
              <a:t>SULIT BERKONSENTRASI, MERASA TERTEKAN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b="1" smtClean="0"/>
              <a:t>MALAS BELAJAR/ BEKERJA, CEROBOH, SERING TEGANG DAN GELISAH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b="1" smtClean="0"/>
              <a:t>CENDERUNG MENYAKITI DIRI SENDIRI, PERASAAN TIDAK AMAN, BISA BUNUH DIRI </a:t>
            </a:r>
          </a:p>
          <a:p>
            <a:pPr marL="514350" indent="-514350" eaLnBrk="1" hangingPunct="1">
              <a:buFont typeface="Arial" charset="0"/>
              <a:buAutoNum type="arabicPeriod"/>
            </a:pPr>
            <a:endParaRPr lang="id-ID" b="1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id-ID" sz="5400" b="1" smtClean="0">
                <a:solidFill>
                  <a:srgbClr val="FF0000"/>
                </a:solidFill>
                <a:latin typeface="Mistral" pitchFamily="66" charset="0"/>
              </a:rPr>
              <a:t>DAMPAK SOSIAL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857875"/>
          </a:xfrm>
        </p:spPr>
        <p:txBody>
          <a:bodyPr rtlCol="0"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3300" b="1" dirty="0" smtClean="0"/>
              <a:t>GANGGUAN MENTAL, ANTI SOSIAL DAN ASUSILA, DIKUCILKAN OLEH LINGKUNGAN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3300" b="1" dirty="0" smtClean="0"/>
              <a:t>MENJADI BEBAN KELUARGA, APABILA MEMERLUKAN REHABILITASI  MEDIS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3300" b="1" dirty="0" smtClean="0"/>
              <a:t>PRESTASI MENURUN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id-ID" sz="3300" b="1" dirty="0" smtClean="0"/>
              <a:t>MASA DEPAN SURAM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id-ID" sz="3300" b="1" dirty="0" smtClean="0"/>
              <a:t>DAPAT MEMBAHAYAKAN MASYARAKAT LUAS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300" b="1" dirty="0"/>
              <a:t>	</a:t>
            </a:r>
            <a:r>
              <a:rPr lang="id-ID" sz="3300" b="1" dirty="0" smtClean="0"/>
              <a:t>(PELAKU TINDAK PIDANA DLL)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b="1" dirty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b="1" dirty="0" smtClean="0"/>
          </a:p>
          <a:p>
            <a:pPr marL="514350" indent="-51435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b="1" dirty="0" smtClean="0"/>
              <a:t>	</a:t>
            </a:r>
            <a:r>
              <a:rPr lang="id-ID" sz="3800" b="1" dirty="0" smtClean="0"/>
              <a:t>PUTUS OBAT AKAN MENYEBABKAN SAKAUW DAN SUGEST (DORONGAN YANG SANGAT KUAT UNTUK MENGKOSUMSI )</a:t>
            </a:r>
            <a:endParaRPr lang="id-ID" sz="3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DATA PENGGUNA NARKOBA </a:t>
            </a: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4876800" y="6477000"/>
            <a:ext cx="396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b="1" i="1">
                <a:latin typeface="Calibri" pitchFamily="34" charset="0"/>
              </a:rPr>
              <a:t>Sumber: Jurnal Data P4GN BNN Tahun 2014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" y="1524000"/>
            <a:ext cx="8915400" cy="5029200"/>
            <a:chOff x="0" y="1524000"/>
            <a:chExt cx="8915400" cy="5029200"/>
          </a:xfrm>
        </p:grpSpPr>
        <p:pic>
          <p:nvPicPr>
            <p:cNvPr id="32773" name="Picture 2"/>
            <p:cNvPicPr>
              <a:picLocks noChangeAspect="1" noChangeArrowheads="1"/>
            </p:cNvPicPr>
            <p:nvPr/>
          </p:nvPicPr>
          <p:blipFill>
            <a:blip r:embed="rId2"/>
            <a:srcRect l="26939" t="17708" r="20937" b="13542"/>
            <a:stretch>
              <a:fillRect/>
            </a:stretch>
          </p:blipFill>
          <p:spPr bwMode="auto">
            <a:xfrm>
              <a:off x="0" y="1524000"/>
              <a:ext cx="8915400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28600" y="16002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8600" y="43434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524000"/>
            <a:ext cx="9144000" cy="4876800"/>
            <a:chOff x="228600" y="990600"/>
            <a:chExt cx="8915400" cy="4876800"/>
          </a:xfrm>
        </p:grpSpPr>
        <p:pic>
          <p:nvPicPr>
            <p:cNvPr id="33796" name="Picture 2"/>
            <p:cNvPicPr>
              <a:picLocks noChangeAspect="1" noChangeArrowheads="1"/>
            </p:cNvPicPr>
            <p:nvPr/>
          </p:nvPicPr>
          <p:blipFill>
            <a:blip r:embed="rId2"/>
            <a:srcRect l="5270" t="11458" r="26208" b="21875"/>
            <a:stretch>
              <a:fillRect/>
            </a:stretch>
          </p:blipFill>
          <p:spPr bwMode="auto">
            <a:xfrm>
              <a:off x="228600" y="990600"/>
              <a:ext cx="8915400" cy="487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304443" y="1143000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3795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Data Penyalahguna Narkoba di Balai Rehab BNN Tahun 2013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1143000"/>
          </a:xfrm>
        </p:spPr>
        <p:txBody>
          <a:bodyPr/>
          <a:lstStyle/>
          <a:p>
            <a:r>
              <a:rPr lang="id-ID" sz="2800" b="1" smtClean="0">
                <a:latin typeface="Bookman Old Style" pitchFamily="18" charset="0"/>
              </a:rPr>
              <a:t>PREVALENSI PENYALAHGUNAAN NARKOBA DARI PENDUDUK INDONESIA BERUMUR 10 – 59 TAHUN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85750" y="1714500"/>
          <a:ext cx="8429655" cy="27146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09885"/>
                <a:gridCol w="2809885"/>
                <a:gridCol w="2809885"/>
              </a:tblGrid>
              <a:tr h="662875">
                <a:tc>
                  <a:txBody>
                    <a:bodyPr/>
                    <a:lstStyle/>
                    <a:p>
                      <a:pPr algn="ctr"/>
                      <a:r>
                        <a:rPr lang="id-ID" sz="3600" dirty="0" smtClean="0">
                          <a:latin typeface="Copperplate Gothic Bold" pitchFamily="34" charset="0"/>
                        </a:rPr>
                        <a:t>TAHUN</a:t>
                      </a:r>
                      <a:endParaRPr lang="id-ID" sz="36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3600" dirty="0" smtClean="0">
                          <a:latin typeface="Copperplate Gothic Bold" pitchFamily="34" charset="0"/>
                        </a:rPr>
                        <a:t>PROSEN</a:t>
                      </a:r>
                      <a:endParaRPr lang="id-ID" sz="36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3600" dirty="0" smtClean="0">
                          <a:latin typeface="Copperplate Gothic Bold" pitchFamily="34" charset="0"/>
                        </a:rPr>
                        <a:t>JUMLAH</a:t>
                      </a:r>
                      <a:endParaRPr lang="id-ID" sz="3600" dirty="0">
                        <a:latin typeface="Copperplate Gothic Bold" pitchFamily="34" charset="0"/>
                      </a:endParaRPr>
                    </a:p>
                  </a:txBody>
                  <a:tcPr/>
                </a:tc>
              </a:tr>
              <a:tr h="536613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2009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pperplate Gothic Bold" pitchFamily="34" charset="0"/>
                        </a:rPr>
                        <a:t>2,2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pperplate Gothic Bold" pitchFamily="34" charset="0"/>
                        </a:rPr>
                        <a:t>3,8 </a:t>
                      </a:r>
                      <a:r>
                        <a:rPr lang="id-ID" sz="2800" dirty="0" smtClean="0">
                          <a:latin typeface="Copperplate Gothic Bold" pitchFamily="34" charset="0"/>
                        </a:rPr>
                        <a:t>JUTA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</a:tr>
              <a:tr h="536613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2010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2,21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4,02 JUTA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</a:tr>
              <a:tr h="978530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201</a:t>
                      </a:r>
                      <a:r>
                        <a:rPr lang="en-US" sz="2800" dirty="0" smtClean="0">
                          <a:latin typeface="Copperplate Gothic Bold" pitchFamily="34" charset="0"/>
                        </a:rPr>
                        <a:t>5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2,8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>
                          <a:latin typeface="Copperplate Gothic Bold" pitchFamily="34" charset="0"/>
                        </a:rPr>
                        <a:t>5,6 JUTA</a:t>
                      </a:r>
                      <a:endParaRPr lang="en-US" sz="2800" dirty="0" smtClean="0">
                        <a:latin typeface="Copperplate Gothic Bold" pitchFamily="34" charset="0"/>
                      </a:endParaRPr>
                    </a:p>
                    <a:p>
                      <a:pPr algn="ctr"/>
                      <a:r>
                        <a:rPr lang="en-US" sz="2800" dirty="0" err="1" smtClean="0">
                          <a:latin typeface="Copperplate Gothic Bold" pitchFamily="34" charset="0"/>
                        </a:rPr>
                        <a:t>Perkiraan</a:t>
                      </a:r>
                      <a:endParaRPr lang="id-ID" sz="2800" dirty="0">
                        <a:latin typeface="Copperplate Gothic Bol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5857875"/>
            <a:ext cx="8572500" cy="523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ooper Black" pitchFamily="18" charset="0"/>
              </a:rPr>
              <a:t>PER HARI 40 – 50 ORANG MATI</a:t>
            </a:r>
            <a:endParaRPr lang="id-ID" sz="2800">
              <a:latin typeface="Cooper Black" pitchFamily="18" charset="0"/>
            </a:endParaRPr>
          </a:p>
        </p:txBody>
      </p:sp>
      <p:sp>
        <p:nvSpPr>
          <p:cNvPr id="24602" name="TextBox 7"/>
          <p:cNvSpPr txBox="1">
            <a:spLocks noChangeArrowheads="1"/>
          </p:cNvSpPr>
          <p:nvPr/>
        </p:nvSpPr>
        <p:spPr bwMode="auto">
          <a:xfrm>
            <a:off x="642938" y="5143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4603" name="TextBox 8"/>
          <p:cNvSpPr txBox="1">
            <a:spLocks noChangeArrowheads="1"/>
          </p:cNvSpPr>
          <p:nvPr/>
        </p:nvSpPr>
        <p:spPr bwMode="auto">
          <a:xfrm>
            <a:off x="285750" y="4643438"/>
            <a:ext cx="8572500" cy="95408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Britannic Bold" pitchFamily="34" charset="0"/>
              </a:rPr>
              <a:t>KERUGIAN PER TAHUN DIPERKIRAKAN </a:t>
            </a:r>
          </a:p>
          <a:p>
            <a:pPr algn="ctr"/>
            <a:r>
              <a:rPr lang="en-US" sz="2800" u="sng">
                <a:latin typeface="Britannic Bold" pitchFamily="34" charset="0"/>
              </a:rPr>
              <a:t>+</a:t>
            </a:r>
            <a:r>
              <a:rPr lang="en-US" sz="2800">
                <a:latin typeface="Britannic Bold" pitchFamily="34" charset="0"/>
              </a:rPr>
              <a:t> 40 TRILIUN RUPIAH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PROYEKSI PREVALENSI PENYALAHGUNAAN NARKOBA TAHUN 2008 – 2015</a:t>
            </a:r>
            <a:r>
              <a:rPr lang="fi-FI" sz="3200" b="1" dirty="0" smtClean="0">
                <a:solidFill>
                  <a:srgbClr val="002060"/>
                </a:solidFill>
              </a:rPr>
              <a:t> </a:t>
            </a:r>
            <a:endParaRPr lang="id-ID" dirty="0"/>
          </a:p>
        </p:txBody>
      </p:sp>
      <p:graphicFrame>
        <p:nvGraphicFramePr>
          <p:cNvPr id="35843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presentationml/2006/ole">
            <p:oleObj spid="_x0000_s1026" r:id="rId3" imgW="8687553" imgH="452362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6781800" cy="11525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PROYEKSI PREVALENSI PENYALAHGUNAAN NARKOBA TAHUN 2008 – 2015</a:t>
            </a:r>
            <a:r>
              <a:rPr lang="fi-FI" sz="3200" b="1" dirty="0" smtClean="0">
                <a:solidFill>
                  <a:srgbClr val="002060"/>
                </a:solidFill>
              </a:rPr>
              <a:t>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2209800"/>
          <a:ext cx="8780588" cy="3474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72803"/>
                <a:gridCol w="880133"/>
                <a:gridCol w="880133"/>
                <a:gridCol w="1100166"/>
                <a:gridCol w="953477"/>
                <a:gridCol w="953477"/>
                <a:gridCol w="880133"/>
                <a:gridCol w="880133"/>
                <a:gridCol w="880133"/>
              </a:tblGrid>
              <a:tr h="68097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TAHUN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2008</a:t>
                      </a: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2009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2010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2011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2012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2013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2014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 Narrow" pitchFamily="34" charset="0"/>
                        </a:rPr>
                        <a:t>2015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</a:tr>
              <a:tr h="1728631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 Narrow" pitchFamily="34" charset="0"/>
                        </a:rPr>
                        <a:t>Jumlah</a:t>
                      </a:r>
                      <a:r>
                        <a:rPr lang="en-US" sz="2000" b="1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2000" b="1" dirty="0" err="1" smtClean="0">
                          <a:latin typeface="Arial Narrow" pitchFamily="34" charset="0"/>
                        </a:rPr>
                        <a:t>penyalah</a:t>
                      </a:r>
                      <a:endParaRPr lang="en-US" sz="2000" b="1" dirty="0" smtClean="0">
                        <a:latin typeface="Arial Narrow" pitchFamily="34" charset="0"/>
                      </a:endParaRPr>
                    </a:p>
                    <a:p>
                      <a:r>
                        <a:rPr lang="en-US" sz="2000" b="1" dirty="0" err="1" smtClean="0">
                          <a:latin typeface="Arial Narrow" pitchFamily="34" charset="0"/>
                        </a:rPr>
                        <a:t>guna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3.362.527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3.590.765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3.826.974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4.071.016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4.323.366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4.583.690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4.851.486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5.126.913</a:t>
                      </a:r>
                    </a:p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792" marR="8792" marT="9525" marB="0" anchor="ctr"/>
                </a:tc>
              </a:tr>
              <a:tr h="1065115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 Narrow" pitchFamily="34" charset="0"/>
                        </a:rPr>
                        <a:t>Prevalensi</a:t>
                      </a:r>
                      <a:endParaRPr lang="en-US" sz="2000" b="1" dirty="0">
                        <a:latin typeface="Arial Narrow" pitchFamily="34" charset="0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1,99%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2,10%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2,21%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2,32%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2,44%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2,56%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2,68%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effectLst/>
                          <a:latin typeface="Arial Narrow" pitchFamily="34" charset="0"/>
                        </a:rPr>
                        <a:t>2,80%</a:t>
                      </a:r>
                    </a:p>
                  </a:txBody>
                  <a:tcPr marL="8792" marR="8792" marT="9525" marB="0" anchor="ctr"/>
                </a:tc>
              </a:tr>
            </a:tbl>
          </a:graphicData>
        </a:graphic>
      </p:graphicFrame>
      <p:sp>
        <p:nvSpPr>
          <p:cNvPr id="3690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BF7735-1416-49CA-BD67-B29D95B6CE2B}" type="slidenum">
              <a:rPr lang="en-US" b="1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0" y="6172200"/>
            <a:ext cx="2819400" cy="390525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err="1">
                <a:latin typeface="+mn-lt"/>
                <a:cs typeface="+mn-cs"/>
              </a:rPr>
              <a:t>Puslitkes</a:t>
            </a:r>
            <a:r>
              <a:rPr lang="en-US" dirty="0">
                <a:latin typeface="+mn-lt"/>
                <a:cs typeface="+mn-cs"/>
              </a:rPr>
              <a:t> UI </a:t>
            </a:r>
            <a:r>
              <a:rPr lang="en-US" dirty="0" err="1">
                <a:latin typeface="+mn-lt"/>
                <a:cs typeface="+mn-cs"/>
              </a:rPr>
              <a:t>dan</a:t>
            </a:r>
            <a:r>
              <a:rPr lang="en-US" dirty="0">
                <a:latin typeface="+mn-lt"/>
                <a:cs typeface="+mn-cs"/>
              </a:rPr>
              <a:t> BNN </a:t>
            </a:r>
            <a:endParaRPr lang="en-US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8015288" y="201613"/>
            <a:ext cx="920750" cy="941387"/>
            <a:chOff x="7620000" y="277191"/>
            <a:chExt cx="1530626" cy="1475409"/>
          </a:xfrm>
        </p:grpSpPr>
        <p:sp>
          <p:nvSpPr>
            <p:cNvPr id="7" name="Oval 6"/>
            <p:cNvSpPr/>
            <p:nvPr/>
          </p:nvSpPr>
          <p:spPr>
            <a:xfrm>
              <a:off x="7670140" y="381689"/>
              <a:ext cx="1425066" cy="12689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6914" name="Picture 3" descr="G:\Presentation2\Slide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490" t="13725" r="23529" b="15686"/>
            <a:stretch>
              <a:fillRect/>
            </a:stretch>
          </p:blipFill>
          <p:spPr bwMode="auto">
            <a:xfrm>
              <a:off x="7620000" y="277191"/>
              <a:ext cx="1530626" cy="1475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69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159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58246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NARKOTIKA SINTETIS JENIS BARU</a:t>
            </a:r>
            <a:endParaRPr lang="en-US" sz="36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7158" y="1643050"/>
            <a:ext cx="8229600" cy="4954591"/>
          </a:xfrm>
        </p:spPr>
        <p:txBody>
          <a:bodyPr>
            <a:normAutofit/>
          </a:bodyPr>
          <a:lstStyle/>
          <a:p>
            <a:pPr marL="0" indent="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>
                <a:solidFill>
                  <a:prstClr val="black"/>
                </a:solidFill>
              </a:rPr>
              <a:t>Sindikat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narkoba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membuat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narkoba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jenis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baru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dengan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menggunakan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ahli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farmasi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smtClean="0"/>
              <a:t>: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/>
              <a:t>Di </a:t>
            </a:r>
            <a:r>
              <a:rPr lang="en-US" b="1" dirty="0" err="1" smtClean="0"/>
              <a:t>Dunia</a:t>
            </a:r>
            <a:r>
              <a:rPr lang="en-US" b="1" dirty="0" smtClean="0"/>
              <a:t> </a:t>
            </a:r>
            <a:r>
              <a:rPr lang="en-US" b="1" dirty="0" err="1" smtClean="0"/>
              <a:t>ditemukan</a:t>
            </a:r>
            <a:r>
              <a:rPr lang="en-US" b="1" dirty="0" smtClean="0"/>
              <a:t> 251 </a:t>
            </a:r>
            <a:r>
              <a:rPr lang="en-US" b="1" dirty="0" err="1" smtClean="0"/>
              <a:t>jenis</a:t>
            </a:r>
            <a:r>
              <a:rPr lang="en-US" b="1" dirty="0" smtClean="0"/>
              <a:t> </a:t>
            </a:r>
            <a:r>
              <a:rPr lang="en-US" b="1" dirty="0" err="1" smtClean="0"/>
              <a:t>baru</a:t>
            </a:r>
            <a:r>
              <a:rPr lang="en-US" b="1" dirty="0" smtClean="0"/>
              <a:t>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Di </a:t>
            </a:r>
            <a:r>
              <a:rPr lang="en-US" dirty="0" err="1" smtClean="0"/>
              <a:t>Jepang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r>
              <a:rPr lang="en-US" dirty="0" smtClean="0"/>
              <a:t> 50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Di </a:t>
            </a:r>
            <a:r>
              <a:rPr lang="en-US" dirty="0" err="1" smtClean="0"/>
              <a:t>Rusia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r>
              <a:rPr lang="en-US" dirty="0" smtClean="0"/>
              <a:t> 35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Di Korea </a:t>
            </a:r>
            <a:r>
              <a:rPr lang="en-US" dirty="0" err="1" smtClean="0"/>
              <a:t>ditemukan</a:t>
            </a:r>
            <a:r>
              <a:rPr lang="en-US" dirty="0" smtClean="0"/>
              <a:t> 49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b="1" dirty="0" smtClean="0"/>
              <a:t>Di Indonesia </a:t>
            </a:r>
            <a:r>
              <a:rPr lang="en-US" b="1" dirty="0" err="1" smtClean="0"/>
              <a:t>ditemukan</a:t>
            </a:r>
            <a:r>
              <a:rPr lang="en-US" b="1" dirty="0" smtClean="0"/>
              <a:t> 26 </a:t>
            </a:r>
            <a:r>
              <a:rPr lang="en-US" b="1" dirty="0" err="1" smtClean="0"/>
              <a:t>jenis</a:t>
            </a:r>
            <a:r>
              <a:rPr lang="en-US" b="1" dirty="0" smtClean="0"/>
              <a:t> </a:t>
            </a:r>
            <a:r>
              <a:rPr lang="en-US" b="1" dirty="0" err="1" smtClean="0"/>
              <a:t>baru</a:t>
            </a:r>
            <a:r>
              <a:rPr lang="en-US" b="1" dirty="0" smtClean="0"/>
              <a:t> </a:t>
            </a:r>
          </a:p>
          <a:p>
            <a:pPr indent="-27432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/>
              <a:t>	</a:t>
            </a:r>
            <a:r>
              <a:rPr lang="en-US" sz="2800" dirty="0" smtClean="0"/>
              <a:t>(UPT LAB BNN </a:t>
            </a:r>
            <a:r>
              <a:rPr lang="en-US" sz="2800" dirty="0" err="1" smtClean="0"/>
              <a:t>s.d.</a:t>
            </a:r>
            <a:r>
              <a:rPr lang="en-US" sz="2800" dirty="0" smtClean="0"/>
              <a:t> Jan 2014)</a:t>
            </a:r>
            <a:r>
              <a:rPr lang="en-US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01080" cy="164307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d-ID" sz="4000" b="1" dirty="0" smtClean="0"/>
              <a:t>PERMENKES RI NO. 13 TAHUN 2014</a:t>
            </a:r>
            <a:r>
              <a:rPr lang="id-ID" sz="4000" dirty="0" smtClean="0"/>
              <a:t/>
            </a:r>
            <a:br>
              <a:rPr lang="id-ID" sz="4000" dirty="0" smtClean="0"/>
            </a:br>
            <a:r>
              <a:rPr lang="id-ID" sz="2400" dirty="0" smtClean="0"/>
              <a:t>Tentang Perubahan Penggolongan Narkotika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P</a:t>
            </a:r>
            <a:r>
              <a:rPr lang="id-ID" sz="2400" b="1" dirty="0" smtClean="0"/>
              <a:t>ENGGOLONGAN NARKOTIKA DALAM UU NO 35 TAHUN 2009</a:t>
            </a:r>
            <a:endParaRPr lang="id-ID" sz="24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500" y="2071688"/>
          <a:ext cx="7929616" cy="40709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82404"/>
                <a:gridCol w="1982404"/>
                <a:gridCol w="1982404"/>
                <a:gridCol w="1982404"/>
              </a:tblGrid>
              <a:tr h="75258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TAHUN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GOLONGAN I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GOLONGAN II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GOLONGAN III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623973"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2009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65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86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14</a:t>
                      </a:r>
                      <a:endParaRPr lang="id-ID" sz="4400" b="1" dirty="0"/>
                    </a:p>
                  </a:txBody>
                  <a:tcPr anchor="ctr"/>
                </a:tc>
              </a:tr>
              <a:tr h="1623973"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2014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82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86</a:t>
                      </a:r>
                      <a:endParaRPr lang="id-ID" sz="4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4400" b="1" dirty="0" smtClean="0"/>
                        <a:t>14</a:t>
                      </a:r>
                      <a:endParaRPr lang="id-ID" sz="44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938" y="0"/>
            <a:ext cx="9151938" cy="68580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Arial" charset="0"/>
              <a:cs typeface="Arial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07963" y="1196975"/>
            <a:ext cx="875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tabLst>
                <a:tab pos="579438" algn="l"/>
              </a:tabLst>
            </a:pPr>
            <a:r>
              <a:rPr lang="en-US">
                <a:solidFill>
                  <a:srgbClr val="FFFFFF"/>
                </a:solidFill>
                <a:latin typeface="Arial Black" pitchFamily="34" charset="0"/>
              </a:rPr>
              <a:t>. </a:t>
            </a:r>
          </a:p>
        </p:txBody>
      </p:sp>
      <p:graphicFrame>
        <p:nvGraphicFramePr>
          <p:cNvPr id="189444" name="Group 4"/>
          <p:cNvGraphicFramePr>
            <a:graphicFrameLocks noGrp="1"/>
          </p:cNvGraphicFramePr>
          <p:nvPr/>
        </p:nvGraphicFramePr>
        <p:xfrm>
          <a:off x="323850" y="1196975"/>
          <a:ext cx="8569325" cy="792163"/>
        </p:xfrm>
        <a:graphic>
          <a:graphicData uri="http://schemas.openxmlformats.org/drawingml/2006/table">
            <a:tbl>
              <a:tblPr/>
              <a:tblGrid>
                <a:gridCol w="1152525"/>
                <a:gridCol w="1511300"/>
                <a:gridCol w="2808288"/>
                <a:gridCol w="3097212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GOL   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Black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PENJARA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DENDA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4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800 JUTA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MAX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12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8 MILIAR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9456" name="Group 16"/>
          <p:cNvGraphicFramePr>
            <a:graphicFrameLocks noGrp="1"/>
          </p:cNvGraphicFramePr>
          <p:nvPr/>
        </p:nvGraphicFramePr>
        <p:xfrm>
          <a:off x="323850" y="2565400"/>
          <a:ext cx="8640763" cy="792163"/>
        </p:xfrm>
        <a:graphic>
          <a:graphicData uri="http://schemas.openxmlformats.org/drawingml/2006/table">
            <a:tbl>
              <a:tblPr/>
              <a:tblGrid>
                <a:gridCol w="1152525"/>
                <a:gridCol w="1511300"/>
                <a:gridCol w="2808288"/>
                <a:gridCol w="316865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GOL   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Black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PENJARA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DENDA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3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600 JUTA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MAX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10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5 MILIAR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76" name="WordArt 3"/>
          <p:cNvSpPr>
            <a:spLocks noChangeArrowheads="1" noChangeShapeType="1" noTextEdit="1"/>
          </p:cNvSpPr>
          <p:nvPr/>
        </p:nvSpPr>
        <p:spPr bwMode="auto">
          <a:xfrm>
            <a:off x="3419475" y="765175"/>
            <a:ext cx="149542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chemeClr val="bg1"/>
              </a:extrusionClr>
            </a:sp3d>
          </a:bodyPr>
          <a:lstStyle/>
          <a:p>
            <a:r>
              <a:rPr lang="en-US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PASAL 111 (1)</a:t>
            </a:r>
          </a:p>
        </p:txBody>
      </p:sp>
      <p:sp>
        <p:nvSpPr>
          <p:cNvPr id="27677" name="WordArt 3"/>
          <p:cNvSpPr>
            <a:spLocks noChangeArrowheads="1" noChangeShapeType="1" noTextEdit="1"/>
          </p:cNvSpPr>
          <p:nvPr/>
        </p:nvSpPr>
        <p:spPr bwMode="auto">
          <a:xfrm>
            <a:off x="3419475" y="3573463"/>
            <a:ext cx="149542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chemeClr val="bg1"/>
              </a:extrusionClr>
            </a:sp3d>
          </a:bodyPr>
          <a:lstStyle/>
          <a:p>
            <a:r>
              <a:rPr lang="en-US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PASAL 122 (1)</a:t>
            </a:r>
          </a:p>
        </p:txBody>
      </p:sp>
      <p:graphicFrame>
        <p:nvGraphicFramePr>
          <p:cNvPr id="189470" name="Group 30"/>
          <p:cNvGraphicFramePr>
            <a:graphicFrameLocks noGrp="1"/>
          </p:cNvGraphicFramePr>
          <p:nvPr/>
        </p:nvGraphicFramePr>
        <p:xfrm>
          <a:off x="323850" y="4076700"/>
          <a:ext cx="8640763" cy="792163"/>
        </p:xfrm>
        <a:graphic>
          <a:graphicData uri="http://schemas.openxmlformats.org/drawingml/2006/table">
            <a:tbl>
              <a:tblPr/>
              <a:tblGrid>
                <a:gridCol w="1152525"/>
                <a:gridCol w="1511300"/>
                <a:gridCol w="2808288"/>
                <a:gridCol w="316865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GOL   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Black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PENJARA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DENDA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2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400 JUTA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MAX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7 THN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 Black" pitchFamily="34" charset="0"/>
                          <a:cs typeface="Arial" charset="0"/>
                        </a:rPr>
                        <a:t>3 MILIAR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0" name="WordArt 3"/>
          <p:cNvSpPr>
            <a:spLocks noChangeArrowheads="1" noChangeShapeType="1" noTextEdit="1"/>
          </p:cNvSpPr>
          <p:nvPr/>
        </p:nvSpPr>
        <p:spPr bwMode="auto">
          <a:xfrm>
            <a:off x="3348038" y="2205038"/>
            <a:ext cx="149542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chemeClr val="bg1"/>
              </a:extrusionClr>
            </a:sp3d>
          </a:bodyPr>
          <a:lstStyle/>
          <a:p>
            <a:r>
              <a:rPr lang="en-US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PASAL 117 (1)</a:t>
            </a:r>
          </a:p>
        </p:txBody>
      </p:sp>
      <p:sp>
        <p:nvSpPr>
          <p:cNvPr id="27691" name="WordArt 3"/>
          <p:cNvSpPr>
            <a:spLocks noChangeArrowheads="1" noChangeShapeType="1" noTextEdit="1"/>
          </p:cNvSpPr>
          <p:nvPr/>
        </p:nvSpPr>
        <p:spPr bwMode="auto">
          <a:xfrm>
            <a:off x="2109788" y="260350"/>
            <a:ext cx="43338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chemeClr val="bg1"/>
              </a:extrusionClr>
            </a:sp3d>
          </a:bodyPr>
          <a:lstStyle/>
          <a:p>
            <a:r>
              <a:rPr lang="en-US" sz="2000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KEDAPATAN MEMILIKI NARKOTIKA</a:t>
            </a:r>
          </a:p>
        </p:txBody>
      </p:sp>
      <p:sp>
        <p:nvSpPr>
          <p:cNvPr id="27692" name="Text Box 4"/>
          <p:cNvSpPr txBox="1">
            <a:spLocks noChangeArrowheads="1"/>
          </p:cNvSpPr>
          <p:nvPr/>
        </p:nvSpPr>
        <p:spPr bwMode="auto">
          <a:xfrm>
            <a:off x="207963" y="5300663"/>
            <a:ext cx="87566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139700">
              <a:spcBef>
                <a:spcPct val="50000"/>
              </a:spcBef>
              <a:tabLst>
                <a:tab pos="579438" algn="l"/>
                <a:tab pos="4175125" algn="l"/>
              </a:tabLst>
            </a:pPr>
            <a:r>
              <a:rPr lang="en-US">
                <a:latin typeface="Arial Black" pitchFamily="34" charset="0"/>
              </a:rPr>
              <a:t>CONTOH KASUS :</a:t>
            </a:r>
          </a:p>
          <a:p>
            <a:pPr marL="342900" indent="-342900" defTabSz="139700">
              <a:spcBef>
                <a:spcPct val="50000"/>
              </a:spcBef>
              <a:tabLst>
                <a:tab pos="579438" algn="l"/>
                <a:tab pos="4175125" algn="l"/>
              </a:tabLst>
            </a:pPr>
            <a:r>
              <a:rPr lang="en-US">
                <a:latin typeface="Arial Black" pitchFamily="34" charset="0"/>
              </a:rPr>
              <a:t>PADA SAAT TERTANGKAP ADA : 	-  SISA BB BAIK SABU, GANJA.</a:t>
            </a:r>
          </a:p>
          <a:p>
            <a:pPr marL="342900" indent="-342900" defTabSz="139700">
              <a:spcBef>
                <a:spcPct val="50000"/>
              </a:spcBef>
              <a:tabLst>
                <a:tab pos="579438" algn="l"/>
                <a:tab pos="4175125" algn="l"/>
              </a:tabLst>
            </a:pPr>
            <a:r>
              <a:rPr lang="en-US">
                <a:latin typeface="Arial Black" pitchFamily="34" charset="0"/>
              </a:rPr>
              <a:t> 			-  BB SABU, GANJA.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PASAL 148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UU NO.35/2009</a:t>
            </a:r>
            <a:endParaRPr lang="id-ID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APABILA TIDAK DAPAT MEMBAYAR PIDANA DENDA MAKA DIJATUHI HUKUMAN PENJARA PALING LAMA 2 TAHUN SEBAGAI PENGGANTI</a:t>
            </a:r>
            <a:endParaRPr lang="id-ID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15375" cy="654050"/>
          </a:xfrm>
        </p:spPr>
        <p:txBody>
          <a:bodyPr/>
          <a:lstStyle/>
          <a:p>
            <a:pPr eaLnBrk="1" hangingPunct="1"/>
            <a:r>
              <a:rPr lang="id-ID" sz="2400" b="1" smtClean="0"/>
              <a:t>PASAL 127 AYAT 1 SETIAP PENYALAHGUNA BAGI DIRI SENDIRI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000108"/>
          <a:ext cx="8229600" cy="24688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NARKOTIKA GOLONGAN I</a:t>
                      </a:r>
                      <a:endParaRPr lang="id-ID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PIDANA PENJARA</a:t>
                      </a:r>
                      <a:r>
                        <a:rPr lang="id-ID" sz="2400" b="1" baseline="0" dirty="0" smtClean="0"/>
                        <a:t> PALING LAMA  4 TAHUN</a:t>
                      </a:r>
                      <a:endParaRPr lang="id-ID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NARKOTIKA GOLONGAN</a:t>
                      </a:r>
                      <a:r>
                        <a:rPr lang="id-ID" sz="2400" b="1" baseline="0" dirty="0" smtClean="0"/>
                        <a:t> II</a:t>
                      </a:r>
                      <a:endParaRPr lang="id-ID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PIDANA PENJARA</a:t>
                      </a:r>
                      <a:r>
                        <a:rPr lang="id-ID" sz="2400" b="1" baseline="0" dirty="0" smtClean="0"/>
                        <a:t> PALING LAMA  2 TAHUN</a:t>
                      </a:r>
                      <a:endParaRPr lang="id-ID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NARKOTIKA GOLONGAN III</a:t>
                      </a:r>
                      <a:endParaRPr lang="id-ID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b="1" dirty="0" smtClean="0"/>
                        <a:t>PIDANA PENJARA PALING LAMA  1 TAHUN</a:t>
                      </a:r>
                      <a:endParaRPr lang="id-ID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3643314"/>
            <a:ext cx="8286808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PASAL 127 AYAT 2 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DALAM MEMUTUS PERKARA SEBAGAIMANA DIMAKSUD AYAT 1 HAKIM WAJIB MEMPERHATIKAN KETENTUAN PASAL 54, PASAL 55 DAN 103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4929198"/>
            <a:ext cx="8072494" cy="163121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PASAL 127 AYAT 3 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DALAM PENYALAHGUNA SEBAGAIMANA DIMAKSUD PADA AYAT 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 DAPAT DIBUKTIKAN SEBAGAI KORBAN PENYALAHGUNAAN NARKOTIKA, PENYALAHGUNA TERSEBUT WAJIB MENJALANI REHABILITASI MEDIS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DAN REHABILITASI SOSIAL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"/>
            <a:ext cx="7543800" cy="60960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800" b="1" dirty="0" smtClean="0">
                <a:solidFill>
                  <a:srgbClr val="FF0000"/>
                </a:solidFill>
                <a:latin typeface="Berlin Sans FB Demi" pitchFamily="34" charset="0"/>
              </a:rPr>
              <a:t>PERATURAN BERSAMA</a:t>
            </a:r>
            <a:endParaRPr lang="en-US" sz="4100" b="1" dirty="0" smtClean="0">
              <a:solidFill>
                <a:srgbClr val="FF0000"/>
              </a:solidFill>
              <a:latin typeface="Berlin Sans FB Demi" pitchFamily="34" charset="0"/>
            </a:endParaRP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100" b="1" dirty="0" smtClean="0">
                <a:solidFill>
                  <a:schemeClr val="tx1"/>
                </a:solidFill>
              </a:rPr>
              <a:t>KETUA MAKAMAH AGUNG R.I.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01/PB/MA/III/2014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100" b="1" dirty="0" smtClean="0">
                <a:solidFill>
                  <a:schemeClr val="tx1"/>
                </a:solidFill>
              </a:rPr>
              <a:t>MENTERI HUKUM DAN HAM R.I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03/TAHUN 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100" b="1" dirty="0" smtClean="0">
                <a:solidFill>
                  <a:schemeClr val="tx1"/>
                </a:solidFill>
              </a:rPr>
              <a:t>MENTERI KESEHATAN R.I.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11 TAHUN 2014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MENTERI SOSIAL R.I.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03 TAHUN 2014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JAKSA AGUNG R.I.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PER-005/A/JA/03/2014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600" b="1" dirty="0" smtClean="0">
                <a:solidFill>
                  <a:schemeClr val="tx1"/>
                </a:solidFill>
              </a:rPr>
              <a:t>KAPOLRI 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1 TAHUN 2014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KEPALA BNN R.I.</a:t>
            </a: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</a:rPr>
              <a:t>	NOMOR : PERBER/01/III/2014/BNN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100" b="1" dirty="0" smtClean="0">
                <a:solidFill>
                  <a:srgbClr val="FF0000"/>
                </a:solidFill>
              </a:rPr>
              <a:t>DITETAPKAN DI JAKARTA, 11 MARET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FF0000"/>
                </a:solidFill>
                <a:latin typeface="Cooper Black" pitchFamily="18" charset="0"/>
              </a:rPr>
              <a:t>PERAN SERTA MASYARAKAT</a:t>
            </a:r>
            <a:endParaRPr lang="id-ID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UNDANG-UNDANG NOMOR 35 TAHUN 2009</a:t>
            </a:r>
          </a:p>
          <a:p>
            <a:pPr algn="ctr"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BAB XIII </a:t>
            </a:r>
          </a:p>
          <a:p>
            <a:pPr algn="ctr"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Pasal 104</a:t>
            </a:r>
          </a:p>
          <a:p>
            <a:pPr algn="just">
              <a:buNone/>
            </a:pPr>
            <a:r>
              <a:rPr lang="id-ID" sz="2800" dirty="0" smtClean="0">
                <a:solidFill>
                  <a:schemeClr val="bg1"/>
                </a:solidFill>
              </a:rPr>
              <a:t>	</a:t>
            </a:r>
            <a:r>
              <a:rPr lang="id-ID" sz="2800" b="1" dirty="0" smtClean="0">
                <a:solidFill>
                  <a:schemeClr val="bg1"/>
                </a:solidFill>
              </a:rPr>
              <a:t>Masyarakat mempunyai kesempatan seluas-luasnya untuk berperan membantu pencegahan dan pemberantasan penyalahgunaan dan peredaran gelap narkotika dan prekursor narkotika</a:t>
            </a:r>
          </a:p>
          <a:p>
            <a:pPr algn="ctr"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Pasal 105</a:t>
            </a:r>
          </a:p>
          <a:p>
            <a:pPr algn="just"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	Masyarakat mempunyai hak dan tanggung jawab dalam upaya pencegahan dan pemberantasan penyalahgunaan narkotika dan Prekursor narkotika</a:t>
            </a:r>
            <a:endParaRPr lang="id-ID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id-ID" b="1" dirty="0">
                <a:latin typeface="Arial" pitchFamily="34" charset="0"/>
                <a:cs typeface="Arial" pitchFamily="34" charset="0"/>
              </a:rPr>
              <a:t>PENYALAHGUNA</a:t>
            </a:r>
            <a:r>
              <a:rPr lang="id-ID" dirty="0">
                <a:latin typeface="Arial" pitchFamily="34" charset="0"/>
                <a:cs typeface="Arial" pitchFamily="34" charset="0"/>
              </a:rPr>
              <a:t/>
            </a:r>
            <a:br>
              <a:rPr lang="id-ID" dirty="0">
                <a:latin typeface="Arial" pitchFamily="34" charset="0"/>
                <a:cs typeface="Arial" pitchFamily="34" charset="0"/>
              </a:rPr>
            </a:br>
            <a:r>
              <a:rPr lang="id-ID" b="1" dirty="0">
                <a:latin typeface="Arial Black" pitchFamily="34" charset="0"/>
                <a:cs typeface="Arial" pitchFamily="34" charset="0"/>
              </a:rPr>
              <a:t>“TIDAK TAHU</a:t>
            </a:r>
            <a:r>
              <a:rPr lang="id-ID" b="1" dirty="0" smtClean="0">
                <a:latin typeface="Arial Black" pitchFamily="34" charset="0"/>
                <a:cs typeface="Arial" pitchFamily="34" charset="0"/>
              </a:rPr>
              <a:t>”</a:t>
            </a:r>
            <a:endParaRPr lang="id-ID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1881158"/>
            <a:ext cx="8429684" cy="461967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NARKOBA DAPAT MERUSAK SUSUNAN SYARAF PUSAT DAN ORGAN TUBUH LAINNYA</a:t>
            </a:r>
          </a:p>
          <a:p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/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ANCAMAN HUKUMAN PIDANA, PENJARA DAN DENDA YANG SANGAT BERAT</a:t>
            </a:r>
          </a:p>
          <a:p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id-ID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MENERIMA </a:t>
            </a:r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SANKSI SOSIAL DARI MASYARAKAT DAN DAPAT MERUSAK </a:t>
            </a:r>
            <a:endParaRPr lang="en-US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d-ID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MASA </a:t>
            </a:r>
            <a:r>
              <a:rPr lang="id-ID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DEPAN</a:t>
            </a:r>
          </a:p>
          <a:p>
            <a:endParaRPr lang="id-ID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00174"/>
            <a:ext cx="8429684" cy="5072098"/>
          </a:xfrm>
          <a:blipFill>
            <a:blip r:embed="rId2"/>
            <a:tile tx="0" ty="0" sx="100000" sy="100000" flip="none" algn="tl"/>
          </a:blipFill>
        </p:spPr>
        <p:txBody>
          <a:bodyPr rtlCol="0">
            <a:normAutofit fontScale="250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sz="4100" b="1" dirty="0" smtClean="0">
              <a:solidFill>
                <a:schemeClr val="bg1"/>
              </a:solidFill>
            </a:endParaRP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MASYARAKAT  MENGETAHUI TENTANG BAHAYA PENYALAHGUNAAN NARKO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BA 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MEMILIKI SIKAP DAN POLA PIKIR SERTA TRAMPIL MENOLAK PENYALAHGUNAAN NARKOBA</a:t>
            </a:r>
            <a:endParaRPr lang="id-ID" sz="9600" b="1" dirty="0" smtClean="0">
              <a:latin typeface="Comic Sans MS" pitchFamily="66" charset="0"/>
              <a:cs typeface="Arial" pitchFamily="34" charset="0"/>
            </a:endParaRP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MENJAGA CITRA KOTA MALANG SEBAGAI KOTA PENDIDIKAN, 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PERDAGANGAN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 DAN 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INDUSTRI</a:t>
            </a:r>
            <a:endParaRPr lang="id-ID" sz="9600" b="1" dirty="0" smtClean="0">
              <a:latin typeface="Comic Sans MS" pitchFamily="66" charset="0"/>
              <a:cs typeface="Arial" pitchFamily="34" charset="0"/>
            </a:endParaRP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BERPARTISIPASI AKTIF DALAM KEGIATAN PENCEGAHAN PENYALAHGUNAAN NARKO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BA 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 DI LINGKUNGAN MASYARAKAT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MELAPORKAN KEPADA BADAN NARKOTIKA NASIONAL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 K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OTA MALANG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9600" b="1" dirty="0">
                <a:latin typeface="Comic Sans MS" pitchFamily="66" charset="0"/>
                <a:cs typeface="Arial" pitchFamily="34" charset="0"/>
              </a:rPr>
              <a:t> 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    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   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JL. MAY.JEND. SUNGKONO NO. 55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9600" b="1" dirty="0">
                <a:latin typeface="Comic Sans MS" pitchFamily="66" charset="0"/>
                <a:cs typeface="Arial" pitchFamily="34" charset="0"/>
              </a:rPr>
              <a:t> 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    </a:t>
            </a:r>
            <a:r>
              <a:rPr lang="en-US" sz="9600" b="1" dirty="0" smtClean="0">
                <a:latin typeface="Comic Sans MS" pitchFamily="66" charset="0"/>
                <a:cs typeface="Arial" pitchFamily="34" charset="0"/>
              </a:rPr>
              <a:t>   </a:t>
            </a:r>
            <a:r>
              <a:rPr lang="id-ID" sz="9600" b="1" dirty="0" smtClean="0">
                <a:latin typeface="Comic Sans MS" pitchFamily="66" charset="0"/>
                <a:cs typeface="Arial" pitchFamily="34" charset="0"/>
              </a:rPr>
              <a:t>TELP. 0341-753377  KOTA MALANG</a:t>
            </a:r>
            <a:endParaRPr lang="id-ID" sz="5600" b="1" dirty="0" smtClean="0">
              <a:latin typeface="Comic Sans MS" pitchFamily="66" charset="0"/>
              <a:cs typeface="Arial" pitchFamily="34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sz="5600" dirty="0"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86050" y="285728"/>
            <a:ext cx="3854581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d-ID" sz="4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HARAPAN</a:t>
            </a:r>
            <a:endParaRPr lang="id-ID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14" descr="D:\bnn\BNN Logo cop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1214446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MPj0438369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08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ina gif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7275" y="2314575"/>
            <a:ext cx="2474913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alun bunder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2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4929221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  <a:t>TERIMA KASIH ATAS PERHATIANNYA</a:t>
            </a:r>
            <a:b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</a:br>
            <a: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  <a:t>&amp;</a:t>
            </a:r>
            <a:b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</a:br>
            <a: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  <a:t>MOHON MAAF ATAS KEKURANGANNYA</a:t>
            </a:r>
            <a:br>
              <a:rPr lang="id-ID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itchFamily="18" charset="0"/>
              </a:rPr>
            </a:br>
            <a:endParaRPr lang="id-ID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0" y="285728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3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1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DASAR HUKUM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UU. R.I. NO. 5 /1997  (PSIKOTROPIKA)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UU.R.I. NO. 22/ 1997 (NARKOTIKA)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UU.R.I. NO. 35/ 2009 (NARKOTIKA)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PERATURAN PRESIDEN NO. 23/2010 (BNN)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PERATURAN PEMERINTAH NO. 25/2011 (WAJIB LAPOR)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6"/>
              <a:defRPr/>
            </a:pP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INSTRUKSI PRESIDEN NO. 12/ 2011</a:t>
            </a:r>
            <a:br>
              <a:rPr lang="id-ID" sz="7400" b="1" dirty="0" smtClean="0">
                <a:latin typeface="Arial" pitchFamily="34" charset="0"/>
                <a:cs typeface="Arial" pitchFamily="34" charset="0"/>
              </a:rPr>
            </a:br>
            <a:r>
              <a:rPr lang="id-ID" sz="7400" b="1" dirty="0" smtClean="0">
                <a:latin typeface="Arial" pitchFamily="34" charset="0"/>
                <a:cs typeface="Arial" pitchFamily="34" charset="0"/>
              </a:rPr>
              <a:t>(JAKSTRANAS P4GN  2011 – 2015)</a:t>
            </a:r>
            <a:endParaRPr lang="en-US" sz="7400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6"/>
              <a:defRPr/>
            </a:pPr>
            <a:r>
              <a:rPr lang="en-US" sz="7400" b="1" dirty="0" smtClean="0">
                <a:latin typeface="Arial" pitchFamily="34" charset="0"/>
                <a:cs typeface="Arial" pitchFamily="34" charset="0"/>
              </a:rPr>
              <a:t>PERATURAN PEMERINTAH NO 99 TAHUN 2012 (TENTANG REMISI, ASIMILASI, PEMBEBASAN BERSYARAT NAPI NARKOBA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6"/>
              <a:defRPr/>
            </a:pPr>
            <a:r>
              <a:rPr lang="en-US" sz="7400" b="1" dirty="0" smtClean="0">
                <a:latin typeface="Arial" pitchFamily="34" charset="0"/>
                <a:cs typeface="Arial" pitchFamily="34" charset="0"/>
              </a:rPr>
              <a:t>PERMENDAGRI NOMOR 21 TAHUN 2013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7400" b="1" dirty="0" smtClean="0">
                <a:latin typeface="Arial" pitchFamily="34" charset="0"/>
                <a:cs typeface="Arial" pitchFamily="34" charset="0"/>
              </a:rPr>
              <a:t>       (FASILITASI P4GN)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9"/>
              <a:defRPr/>
            </a:pPr>
            <a:r>
              <a:rPr lang="en-US" sz="7400" b="1" dirty="0" smtClean="0">
                <a:latin typeface="Arial" pitchFamily="34" charset="0"/>
                <a:cs typeface="Arial" pitchFamily="34" charset="0"/>
              </a:rPr>
              <a:t>PERATURAN GUBERNUR JATIM NO. 74 TAHUN 2012 (RENCANA AKSI P4GN DI JATIM)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9"/>
              <a:defRPr/>
            </a:pPr>
            <a:r>
              <a:rPr lang="en-US" sz="7400" b="1" dirty="0" smtClean="0">
                <a:latin typeface="Arial" pitchFamily="34" charset="0"/>
                <a:cs typeface="Arial" pitchFamily="34" charset="0"/>
              </a:rPr>
              <a:t>PERATURAN WALIKOTA MALANG NOMOR : 40 TAHUN 2013 (RENCANA AKSI P4GN DI KOTA MALANG 2014/2015)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rabicPeriod" startAt="6"/>
              <a:defRPr/>
            </a:pPr>
            <a:endParaRPr lang="id-ID" sz="7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7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78643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id-ID" sz="2400" dirty="0" smtClean="0">
                <a:solidFill>
                  <a:srgbClr val="FF0000"/>
                </a:solidFill>
                <a:latin typeface="Elephant" pitchFamily="18" charset="0"/>
              </a:rPr>
              <a:t>   NARKOTIKA 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100" b="1" dirty="0" smtClean="0">
                <a:latin typeface="Elephant" pitchFamily="18" charset="0"/>
              </a:rPr>
              <a:t>    </a:t>
            </a:r>
            <a:r>
              <a:rPr lang="id-ID" sz="3100" b="1" dirty="0" smtClean="0">
                <a:solidFill>
                  <a:srgbClr val="FFFF00"/>
                </a:solidFill>
                <a:latin typeface="Elephant" pitchFamily="18" charset="0"/>
                <a:cs typeface="Arial" pitchFamily="34" charset="0"/>
              </a:rPr>
              <a:t>   </a:t>
            </a:r>
            <a:r>
              <a:rPr lang="id-ID" sz="3100" b="1" dirty="0" smtClean="0">
                <a:latin typeface="Arial" pitchFamily="34" charset="0"/>
                <a:cs typeface="Arial" pitchFamily="34" charset="0"/>
              </a:rPr>
              <a:t>GOL. 1 :`65  ZAT / SENYAWA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	  PAPAVER SOMNIVERUM L KECUALI BIJINYA, OPIUM MENTAH/ MASAK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(CANDU ), KOKA, KOKAIN MENTAH, KOKAINA, GANJA,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TETRAHYDROCANNABINOL DLL.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id-ID" sz="3100" b="1" dirty="0" smtClean="0">
                <a:latin typeface="Arial" pitchFamily="34" charset="0"/>
                <a:cs typeface="Arial" pitchFamily="34" charset="0"/>
              </a:rPr>
              <a:t>  GOL.II : 86 ZAT / SENYAWA</a:t>
            </a:r>
            <a:r>
              <a:rPr lang="id-ID" sz="3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ALFASETILMETADOL, ALFAMEPRODINA, ALFAMETADOL,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ALFAPRODINA, ALFENTANIL, ALLILPRODINA, ANILERIDINA DLL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100" b="1" dirty="0" smtClean="0">
                <a:latin typeface="Arial" pitchFamily="34" charset="0"/>
                <a:cs typeface="Arial" pitchFamily="34" charset="0"/>
              </a:rPr>
              <a:t>	  GOL.III ; 14 ZAT / SENYAWA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	  ASETILDIHIDROKODEINA, DEKSTROPROPOKSIFENA,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DIHIHROKODEINA, ETILMORFINA, KODEINA, NIKODIKODINA,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NIKOKODINA, NORKODEINA, POLKODINA DLL</a:t>
            </a:r>
            <a:endParaRPr lang="id-ID" sz="2400" b="1" dirty="0" smtClean="0">
              <a:latin typeface="Elephant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id-ID" sz="2400" dirty="0" smtClean="0">
                <a:solidFill>
                  <a:srgbClr val="FF0000"/>
                </a:solidFill>
                <a:latin typeface="Elephant" pitchFamily="18" charset="0"/>
              </a:rPr>
              <a:t>  PSIKOTOPIKA : </a:t>
            </a:r>
            <a:endParaRPr lang="id-ID" sz="2400" b="1" dirty="0" smtClean="0">
              <a:solidFill>
                <a:srgbClr val="FF0000"/>
              </a:solidFill>
              <a:latin typeface="Elephant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Elephant" pitchFamily="18" charset="0"/>
              </a:rPr>
              <a:t>	 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BERDASARKAN  UU. NO 5 / 1997  YG TERMASUK GOL. I DAN II     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DIMASUKAN   DALAM GOL I NARKOTIKA, SEDANGKAN GOL. III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TERDIRI 9 ZAT SENYAWA : AMOBARBITAL, FLUNITRAZEPAM,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       BROMAZEPAM DLL)</a:t>
            </a:r>
            <a:endParaRPr lang="id-ID" sz="2400" b="1" dirty="0" smtClean="0">
              <a:solidFill>
                <a:srgbClr val="FF0000"/>
              </a:solidFill>
              <a:latin typeface="Elephant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id-ID" sz="2400" dirty="0" smtClean="0">
                <a:solidFill>
                  <a:srgbClr val="FF0000"/>
                </a:solidFill>
                <a:latin typeface="Elephant" pitchFamily="18" charset="0"/>
              </a:rPr>
              <a:t>  BAHAN ADIKTIF / BAHAN BERBAHAYA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400" dirty="0" smtClean="0">
                <a:latin typeface="Elephant" pitchFamily="18" charset="0"/>
              </a:rPr>
              <a:t>	  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ALKOHOL, TEMBAKAU, BAHAN KIMIA DALAM LEM DLL</a:t>
            </a:r>
            <a:endParaRPr lang="id-ID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dirty="0" smtClean="0">
                <a:latin typeface="Elephant" pitchFamily="18" charset="0"/>
              </a:rPr>
              <a:t/>
            </a:r>
            <a:br>
              <a:rPr lang="id-ID" dirty="0" smtClean="0">
                <a:latin typeface="Elephant" pitchFamily="18" charset="0"/>
              </a:rPr>
            </a:br>
            <a:endParaRPr lang="id-ID" dirty="0"/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857250" y="0"/>
            <a:ext cx="6858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4000">
                <a:solidFill>
                  <a:srgbClr val="FF0000"/>
                </a:solidFill>
                <a:latin typeface="Cooper Black" pitchFamily="18" charset="0"/>
              </a:rPr>
              <a:t>NARKOBA</a:t>
            </a:r>
            <a:endParaRPr lang="id-ID" sz="4000" b="1">
              <a:latin typeface="Cooper Black" pitchFamily="18" charset="0"/>
            </a:endParaRPr>
          </a:p>
          <a:p>
            <a:pPr algn="ctr"/>
            <a:r>
              <a:rPr lang="id-ID" sz="2400" b="1"/>
              <a:t>UNDANG-UNDANG NOMOR 35 TAHUN 2009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d-ID"/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b="1" smtClean="0"/>
              <a:t>PENYEBAB MENYALAHGUNAKAN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KEPRIBADIAN YANG MASIH LABIL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RASA INGIN TAHU YANG BERLEBIHAN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FAKTOR INGIN COBA-COBA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MENGIKUTI TEMAN KARENA RASA SOLIDARITAS KOMUNITAS YANG KUAT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KONDISI KELUARGA YANG TIDAK HARMONIS DAN LINGKUNGAN YANG TIDAK KONDUSIF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RENDAHNYA TINGKAT KEIMANAN DAN KEYAKINAN SECARA SPIRITUAL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id-ID" b="1" dirty="0" smtClean="0"/>
              <a:t>MUDAHNYA MEMPEROLEH NARKOTIKA DENGAN HARGA MURAH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d-ID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ganja(marju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642938"/>
            <a:ext cx="6215062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sati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343" y="306493"/>
            <a:ext cx="3710327" cy="27653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" name="Rectangle 12"/>
          <p:cNvSpPr/>
          <p:nvPr/>
        </p:nvSpPr>
        <p:spPr>
          <a:xfrm>
            <a:off x="1428728" y="4214818"/>
            <a:ext cx="6785832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7200" b="1" dirty="0">
                <a:ln/>
                <a:solidFill>
                  <a:srgbClr val="FF0000"/>
                </a:solidFill>
                <a:latin typeface="Showcard Gothic" pitchFamily="82" charset="0"/>
                <a:cs typeface="+mn-cs"/>
              </a:rPr>
              <a:t>M A R I J U A N A</a:t>
            </a:r>
            <a:endParaRPr lang="en-US" sz="7200" b="1" dirty="0">
              <a:ln/>
              <a:solidFill>
                <a:srgbClr val="FF0000"/>
              </a:solidFill>
              <a:latin typeface="Showcard Gothic" pitchFamily="82" charset="0"/>
              <a:cs typeface="+mn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894</Words>
  <Application>Microsoft Office PowerPoint</Application>
  <PresentationFormat>On-screen Show (4:3)</PresentationFormat>
  <Paragraphs>275</Paragraphs>
  <Slides>42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Office Theme</vt:lpstr>
      <vt:lpstr>1_Office Theme</vt:lpstr>
      <vt:lpstr>Microsoft Office Excel 97-2003 Worksheet</vt:lpstr>
      <vt:lpstr>BAHAYA NARKOBA</vt:lpstr>
      <vt:lpstr>Slide 2</vt:lpstr>
      <vt:lpstr>PREVALENSI PENYALAHGUNAAN NARKOBA DARI PENDUDUK INDONESIA BERUMUR 10 – 59 TAHUN</vt:lpstr>
      <vt:lpstr>PENYALAHGUNA “TIDAK TAHU”</vt:lpstr>
      <vt:lpstr>Slide 5</vt:lpstr>
      <vt:lpstr>Slide 6</vt:lpstr>
      <vt:lpstr> </vt:lpstr>
      <vt:lpstr>PENYEBAB MENYALAHGUNAKAN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PENYALAHGUNAAN NARKOTIKA</vt:lpstr>
      <vt:lpstr>Slide 22</vt:lpstr>
      <vt:lpstr>Slide 23</vt:lpstr>
      <vt:lpstr>DAMPAK PENYALAHGUNAAN NARKOTIKA</vt:lpstr>
      <vt:lpstr>DAMPAK FISIK</vt:lpstr>
      <vt:lpstr>DAMPAK PSIKIS</vt:lpstr>
      <vt:lpstr>DAMPAK SOSIAL</vt:lpstr>
      <vt:lpstr>DATA PENGGUNA NARKOBA </vt:lpstr>
      <vt:lpstr>Data Penyalahguna Narkoba di Balai Rehab BNN Tahun 2013</vt:lpstr>
      <vt:lpstr>PROYEKSI PREVALENSI PENYALAHGUNAAN NARKOBA TAHUN 2008 – 2015 </vt:lpstr>
      <vt:lpstr>PROYEKSI PREVALENSI PENYALAHGUNAAN NARKOBA TAHUN 2008 – 2015 </vt:lpstr>
      <vt:lpstr> NARKOTIKA SINTETIS JENIS BARU</vt:lpstr>
      <vt:lpstr>PERMENKES RI NO. 13 TAHUN 2014 Tentang Perubahan Penggolongan Narkotika PENGGOLONGAN NARKOTIKA DALAM UU NO 35 TAHUN 2009</vt:lpstr>
      <vt:lpstr>Slide 34</vt:lpstr>
      <vt:lpstr>Slide 35</vt:lpstr>
      <vt:lpstr>Slide 36</vt:lpstr>
      <vt:lpstr>PASAL 127 AYAT 1 SETIAP PENYALAHGUNA BAGI DIRI SENDIRI </vt:lpstr>
      <vt:lpstr>Slide 38</vt:lpstr>
      <vt:lpstr>PERAN SERTA MASYARAKAT</vt:lpstr>
      <vt:lpstr>Slide 40</vt:lpstr>
      <vt:lpstr>Slide 41</vt:lpstr>
      <vt:lpstr>TERIMA KASIH ATAS PERHATIANNYA &amp; MOHON MAAF ATAS KEKURANGANNYA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MAHASISWA  DAN  BAHAYA NARKOBA</dc:title>
  <dc:creator>User</dc:creator>
  <cp:lastModifiedBy>user</cp:lastModifiedBy>
  <cp:revision>110</cp:revision>
  <dcterms:created xsi:type="dcterms:W3CDTF">2012-12-04T01:26:40Z</dcterms:created>
  <dcterms:modified xsi:type="dcterms:W3CDTF">2015-02-24T02:48:44Z</dcterms:modified>
</cp:coreProperties>
</file>